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67" r:id="rId2"/>
    <p:sldId id="269" r:id="rId3"/>
    <p:sldId id="283" r:id="rId4"/>
    <p:sldId id="284" r:id="rId5"/>
    <p:sldId id="289" r:id="rId6"/>
    <p:sldId id="326" r:id="rId7"/>
    <p:sldId id="321" r:id="rId8"/>
    <p:sldId id="291" r:id="rId9"/>
    <p:sldId id="322" r:id="rId10"/>
    <p:sldId id="292" r:id="rId11"/>
    <p:sldId id="293" r:id="rId12"/>
    <p:sldId id="299" r:id="rId13"/>
    <p:sldId id="336" r:id="rId14"/>
    <p:sldId id="327" r:id="rId15"/>
    <p:sldId id="328" r:id="rId16"/>
    <p:sldId id="329" r:id="rId17"/>
    <p:sldId id="337" r:id="rId18"/>
    <p:sldId id="338" r:id="rId19"/>
    <p:sldId id="339" r:id="rId20"/>
    <p:sldId id="340" r:id="rId21"/>
    <p:sldId id="341" r:id="rId22"/>
    <p:sldId id="342" r:id="rId23"/>
    <p:sldId id="343" r:id="rId24"/>
    <p:sldId id="330" r:id="rId25"/>
    <p:sldId id="331" r:id="rId26"/>
    <p:sldId id="273" r:id="rId27"/>
    <p:sldId id="274" r:id="rId28"/>
    <p:sldId id="275" r:id="rId29"/>
    <p:sldId id="276" r:id="rId30"/>
    <p:sldId id="277" r:id="rId31"/>
    <p:sldId id="278" r:id="rId32"/>
    <p:sldId id="279" r:id="rId33"/>
    <p:sldId id="280" r:id="rId34"/>
    <p:sldId id="281" r:id="rId35"/>
    <p:sldId id="282" r:id="rId36"/>
    <p:sldId id="314" r:id="rId37"/>
    <p:sldId id="315" r:id="rId38"/>
    <p:sldId id="316" r:id="rId39"/>
    <p:sldId id="317" r:id="rId40"/>
    <p:sldId id="318" r:id="rId41"/>
    <p:sldId id="319" r:id="rId42"/>
    <p:sldId id="320" r:id="rId43"/>
    <p:sldId id="324" r:id="rId44"/>
    <p:sldId id="259" r:id="rId45"/>
    <p:sldId id="325" r:id="rId46"/>
    <p:sldId id="26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849" autoAdjust="0"/>
  </p:normalViewPr>
  <p:slideViewPr>
    <p:cSldViewPr>
      <p:cViewPr varScale="1">
        <p:scale>
          <a:sx n="115" d="100"/>
          <a:sy n="115" d="100"/>
        </p:scale>
        <p:origin x="1656"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B4422-3DC8-45BE-B0A0-D87D16501A8D}" type="datetimeFigureOut">
              <a:rPr lang="en-US" smtClean="0"/>
              <a:pPr/>
              <a:t>4/29/2014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B941C-C958-4D16-B65B-3FFA13E93F71}" type="slidenum">
              <a:rPr lang="en-US" smtClean="0"/>
              <a:pPr/>
              <a:t>‹#›</a:t>
            </a:fld>
            <a:endParaRPr lang="en-US" dirty="0"/>
          </a:p>
        </p:txBody>
      </p:sp>
    </p:spTree>
    <p:extLst>
      <p:ext uri="{BB962C8B-B14F-4D97-AF65-F5344CB8AC3E}">
        <p14:creationId xmlns:p14="http://schemas.microsoft.com/office/powerpoint/2010/main" val="33063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1</a:t>
            </a:fld>
            <a:endParaRPr lang="en-US" dirty="0"/>
          </a:p>
        </p:txBody>
      </p:sp>
    </p:spTree>
    <p:extLst>
      <p:ext uri="{BB962C8B-B14F-4D97-AF65-F5344CB8AC3E}">
        <p14:creationId xmlns:p14="http://schemas.microsoft.com/office/powerpoint/2010/main" val="3985457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2652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track</a:t>
            </a:r>
            <a:r>
              <a:rPr lang="en-US" baseline="0" dirty="0" smtClean="0"/>
              <a:t> in slide 23</a:t>
            </a:r>
            <a:endParaRPr lang="en-US" dirty="0"/>
          </a:p>
        </p:txBody>
      </p:sp>
      <p:sp>
        <p:nvSpPr>
          <p:cNvPr id="4" name="Header Placeholder 3"/>
          <p:cNvSpPr>
            <a:spLocks noGrp="1"/>
          </p:cNvSpPr>
          <p:nvPr>
            <p:ph type="hdr" sz="quarter" idx="10"/>
          </p:nvPr>
        </p:nvSpPr>
        <p:spPr/>
        <p:txBody>
          <a:bodyPr/>
          <a:lstStyle/>
          <a:p>
            <a:r>
              <a:rPr lang="en-US" dirty="0"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6065A33-129C-4B7D-81EE-EE4AE73BB383}" type="datetime1">
              <a:rPr lang="en-US" smtClean="0">
                <a:solidFill>
                  <a:prstClr val="black"/>
                </a:solidFill>
              </a:rPr>
              <a:t>4/29/2014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19334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E59F8A-C563-4E2B-9531-02FDBDE7413B}" type="datetime1">
              <a:rPr lang="en-US" smtClean="0">
                <a:solidFill>
                  <a:prstClr val="black"/>
                </a:solidFill>
              </a:rPr>
              <a:t>4/29/2014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809281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77899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You can use the Transact-SQL ALTER TABLE...SWITCH statement to quickly and efficiently transfer subsets of your data in the following ways:</a:t>
            </a:r>
          </a:p>
          <a:p>
            <a:pPr>
              <a:buFont typeface="Arial" panose="020B0604020202020204" pitchFamily="34" charset="0"/>
              <a:buChar char="•"/>
            </a:pPr>
            <a:r>
              <a:rPr lang="en-US" dirty="0" smtClean="0">
                <a:effectLst/>
              </a:rPr>
              <a:t> Assigning a table as a partition to an already existing partitioned table.</a:t>
            </a:r>
          </a:p>
          <a:p>
            <a:pPr>
              <a:buFont typeface="Arial" panose="020B0604020202020204" pitchFamily="34" charset="0"/>
              <a:buChar char="•"/>
            </a:pPr>
            <a:r>
              <a:rPr lang="en-US" dirty="0" smtClean="0">
                <a:effectLst/>
              </a:rPr>
              <a:t> Switching a partition from one partitioned table to another.</a:t>
            </a:r>
          </a:p>
          <a:p>
            <a:pPr>
              <a:buFont typeface="Arial" panose="020B0604020202020204" pitchFamily="34" charset="0"/>
              <a:buChar char="•"/>
            </a:pPr>
            <a:r>
              <a:rPr lang="en-US" dirty="0" smtClean="0">
                <a:effectLst/>
              </a:rPr>
              <a:t> Reassigning a partition to form a single table.</a:t>
            </a:r>
          </a:p>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4983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6099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74949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99383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http://msdn.microsoft.com/en-us/library/ms143760(v=sql.120).aspx</a:t>
            </a:r>
          </a:p>
          <a:p>
            <a:r>
              <a:rPr lang="en-US" dirty="0" smtClean="0"/>
              <a:t>http://msdn.microsoft.com/en-us/library/cc645993(v=sql.120).aspx</a:t>
            </a:r>
          </a:p>
          <a:p>
            <a:r>
              <a:rPr lang="en-US" dirty="0" smtClean="0"/>
              <a:t>http://msdn.microsoft.com/en-us/library/dn449490(v=sql.120).aspx</a:t>
            </a:r>
          </a:p>
          <a:p>
            <a:endParaRPr lang="en-US" dirty="0"/>
          </a:p>
        </p:txBody>
      </p:sp>
      <p:sp>
        <p:nvSpPr>
          <p:cNvPr id="4" name="Slide Number Placeholder 3"/>
          <p:cNvSpPr>
            <a:spLocks noGrp="1"/>
          </p:cNvSpPr>
          <p:nvPr>
            <p:ph type="sldNum" sz="quarter" idx="10"/>
          </p:nvPr>
        </p:nvSpPr>
        <p:spPr/>
        <p:txBody>
          <a:bodyPr/>
          <a:lstStyle/>
          <a:p>
            <a:pPr>
              <a:defRPr/>
            </a:pPr>
            <a:fld id="{17DD9FE5-1DD0-4AE8-BDF8-BD0173E9B7CC}" type="slidenum">
              <a:rPr lang="en-US" smtClean="0"/>
              <a:pPr>
                <a:defRPr/>
              </a:pPr>
              <a:t>43</a:t>
            </a:fld>
            <a:endParaRPr lang="en-US" dirty="0"/>
          </a:p>
        </p:txBody>
      </p:sp>
    </p:spTree>
    <p:extLst>
      <p:ext uri="{BB962C8B-B14F-4D97-AF65-F5344CB8AC3E}">
        <p14:creationId xmlns:p14="http://schemas.microsoft.com/office/powerpoint/2010/main" val="887302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46</a:t>
            </a:fld>
            <a:endParaRPr lang="en-US" dirty="0"/>
          </a:p>
        </p:txBody>
      </p:sp>
    </p:spTree>
    <p:extLst>
      <p:ext uri="{BB962C8B-B14F-4D97-AF65-F5344CB8AC3E}">
        <p14:creationId xmlns:p14="http://schemas.microsoft.com/office/powerpoint/2010/main" val="68343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Talk Track:</a:t>
            </a:r>
          </a:p>
          <a:p>
            <a:endParaRPr lang="en-US" dirty="0" smtClean="0"/>
          </a:p>
          <a:p>
            <a:pPr marL="0" indent="0">
              <a:buFont typeface="Arial" panose="020B0604020202020204" pitchFamily="34" charset="0"/>
              <a:buNone/>
            </a:pPr>
            <a:r>
              <a:rPr lang="en-US" sz="1000" kern="1200" dirty="0" smtClean="0">
                <a:solidFill>
                  <a:schemeClr val="tx1"/>
                </a:solidFill>
                <a:effectLst/>
                <a:latin typeface="Segoe UI Light" pitchFamily="34" charset="0"/>
                <a:ea typeface="+mn-ea"/>
                <a:cs typeface="+mn-cs"/>
              </a:rPr>
              <a:t>Microsoft has a unique</a:t>
            </a:r>
            <a:r>
              <a:rPr lang="en-US" sz="1000" kern="1200" baseline="0" dirty="0" smtClean="0">
                <a:solidFill>
                  <a:schemeClr val="tx1"/>
                </a:solidFill>
                <a:effectLst/>
                <a:latin typeface="Segoe UI Light" pitchFamily="34" charset="0"/>
                <a:ea typeface="+mn-ea"/>
                <a:cs typeface="+mn-cs"/>
              </a:rPr>
              <a:t> history in Business Intelligence:</a:t>
            </a:r>
          </a:p>
          <a:p>
            <a:pPr marL="0" indent="0">
              <a:buFont typeface="Arial" panose="020B0604020202020204" pitchFamily="34" charset="0"/>
              <a:buNone/>
            </a:pPr>
            <a:endParaRPr lang="en-US" sz="10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1" kern="1200" baseline="0" dirty="0" smtClean="0">
                <a:solidFill>
                  <a:schemeClr val="tx1"/>
                </a:solidFill>
                <a:effectLst/>
                <a:latin typeface="Segoe UI Light" pitchFamily="34" charset="0"/>
                <a:ea typeface="+mn-ea"/>
                <a:cs typeface="+mn-cs"/>
              </a:rPr>
              <a:t>Enterprise grade: </a:t>
            </a:r>
            <a:r>
              <a:rPr lang="en-US" sz="1000" kern="1200" baseline="0" dirty="0" smtClean="0">
                <a:solidFill>
                  <a:schemeClr val="tx1"/>
                </a:solidFill>
                <a:effectLst/>
                <a:latin typeface="Segoe UI Light" pitchFamily="34" charset="0"/>
                <a:ea typeface="+mn-ea"/>
                <a:cs typeface="+mn-cs"/>
              </a:rPr>
              <a:t>We’ve spend  over 15 years investment in enterprise grade Business Intelligence with SQL Server. Building the industry leading analysis engine with Analysis Services, and the most widely used reporting tools with Reporting Services. </a:t>
            </a:r>
          </a:p>
          <a:p>
            <a:pPr marL="171450" indent="-171450">
              <a:buFont typeface="Arial" panose="020B0604020202020204" pitchFamily="34" charset="0"/>
              <a:buChar char="•"/>
            </a:pPr>
            <a:r>
              <a:rPr lang="en-US" sz="1000" b="1" kern="1200" baseline="0" dirty="0" smtClean="0">
                <a:solidFill>
                  <a:schemeClr val="tx1"/>
                </a:solidFill>
                <a:effectLst/>
                <a:latin typeface="Segoe UI Light" pitchFamily="34" charset="0"/>
                <a:ea typeface="+mn-ea"/>
                <a:cs typeface="+mn-cs"/>
              </a:rPr>
              <a:t>Empowering users: </a:t>
            </a:r>
            <a:r>
              <a:rPr lang="en-US" sz="1000" kern="1200" baseline="0" dirty="0" smtClean="0">
                <a:solidFill>
                  <a:schemeClr val="tx1"/>
                </a:solidFill>
                <a:effectLst/>
                <a:latin typeface="Segoe UI Light" pitchFamily="34" charset="0"/>
                <a:ea typeface="+mn-ea"/>
                <a:cs typeface="+mn-cs"/>
              </a:rPr>
              <a:t>Microsoft has over 20 years of experience in building productivity tools now used by over 1 billion people. And we began integrating BI into Microsoft Office in 2007, pioneering in Self-Service BI. </a:t>
            </a:r>
            <a:r>
              <a:rPr lang="en-US" sz="1000" kern="1200" dirty="0" smtClean="0">
                <a:solidFill>
                  <a:schemeClr val="tx1"/>
                </a:solidFill>
                <a:effectLst/>
                <a:latin typeface="Segoe UI Light" pitchFamily="34" charset="0"/>
                <a:ea typeface="+mn-ea"/>
                <a:cs typeface="+mn-cs"/>
              </a:rPr>
              <a:t> </a:t>
            </a:r>
          </a:p>
          <a:p>
            <a:pPr marL="171450" indent="-171450" rtl="0" fontAlgn="ctr">
              <a:buFont typeface="Arial" panose="020B0604020202020204" pitchFamily="34" charset="0"/>
              <a:buChar char="•"/>
            </a:pPr>
            <a:r>
              <a:rPr lang="en-US" sz="1000" b="1" kern="1200" dirty="0" smtClean="0">
                <a:solidFill>
                  <a:schemeClr val="tx1"/>
                </a:solidFill>
                <a:effectLst/>
                <a:latin typeface="Segoe UI Light" pitchFamily="34" charset="0"/>
                <a:ea typeface="+mn-ea"/>
                <a:cs typeface="+mn-cs"/>
              </a:rPr>
              <a:t>Trust Cloud Provider: </a:t>
            </a:r>
            <a:r>
              <a:rPr lang="en-US" sz="1000" b="0" kern="1200" dirty="0" smtClean="0">
                <a:solidFill>
                  <a:schemeClr val="tx1"/>
                </a:solidFill>
                <a:effectLst/>
                <a:latin typeface="Segoe UI Light" pitchFamily="34" charset="0"/>
                <a:ea typeface="+mn-ea"/>
                <a:cs typeface="+mn-cs"/>
              </a:rPr>
              <a:t>Microsoft is</a:t>
            </a:r>
            <a:r>
              <a:rPr lang="en-US" sz="1000" b="0" kern="1200" baseline="0" dirty="0" smtClean="0">
                <a:solidFill>
                  <a:schemeClr val="tx1"/>
                </a:solidFill>
                <a:effectLst/>
                <a:latin typeface="Segoe UI Light" pitchFamily="34" charset="0"/>
                <a:ea typeface="+mn-ea"/>
                <a:cs typeface="+mn-cs"/>
              </a:rPr>
              <a:t> </a:t>
            </a:r>
            <a:r>
              <a:rPr lang="en-US" sz="1000" b="0" kern="1200" dirty="0" smtClean="0">
                <a:solidFill>
                  <a:schemeClr val="tx1"/>
                </a:solidFill>
                <a:effectLst/>
                <a:latin typeface="Segoe UI Light" pitchFamily="34" charset="0"/>
                <a:ea typeface="+mn-ea"/>
                <a:cs typeface="+mn-cs"/>
              </a:rPr>
              <a:t>one of only</a:t>
            </a:r>
            <a:r>
              <a:rPr lang="en-US" sz="1000" b="0" kern="1200" baseline="0" dirty="0" smtClean="0">
                <a:solidFill>
                  <a:schemeClr val="tx1"/>
                </a:solidFill>
                <a:effectLst/>
                <a:latin typeface="Segoe UI Light" pitchFamily="34" charset="0"/>
                <a:ea typeface="+mn-ea"/>
                <a:cs typeface="+mn-cs"/>
              </a:rPr>
              <a:t> a few </a:t>
            </a:r>
            <a:r>
              <a:rPr lang="en-US" sz="1000" b="0" kern="1200" dirty="0" smtClean="0">
                <a:solidFill>
                  <a:schemeClr val="tx1"/>
                </a:solidFill>
                <a:effectLst/>
                <a:latin typeface="Segoe UI Light" pitchFamily="34" charset="0"/>
                <a:ea typeface="+mn-ea"/>
                <a:cs typeface="+mn-cs"/>
              </a:rPr>
              <a:t>companies that have our own world-class data center. We have billions invested in cloud infrastructure,</a:t>
            </a:r>
            <a:r>
              <a:rPr lang="en-US" sz="1000" b="0" kern="1200" baseline="0" dirty="0" smtClean="0">
                <a:solidFill>
                  <a:schemeClr val="tx1"/>
                </a:solidFill>
                <a:effectLst/>
                <a:latin typeface="Segoe UI Light" pitchFamily="34" charset="0"/>
                <a:ea typeface="+mn-ea"/>
                <a:cs typeface="+mn-cs"/>
              </a:rPr>
              <a:t> with </a:t>
            </a:r>
            <a:r>
              <a:rPr lang="en-US" sz="1000" b="0" kern="1200" dirty="0" smtClean="0">
                <a:solidFill>
                  <a:schemeClr val="tx1"/>
                </a:solidFill>
                <a:effectLst/>
                <a:latin typeface="Segoe UI Light" pitchFamily="34" charset="0"/>
                <a:ea typeface="+mn-ea"/>
                <a:cs typeface="+mn-cs"/>
              </a:rPr>
              <a:t>geo-redundancy, global locations, 99.9% uptime SLA, and secure infrastructure and transparent data</a:t>
            </a:r>
            <a:r>
              <a:rPr lang="en-US" sz="1000" b="0" kern="1200" baseline="0" dirty="0" smtClean="0">
                <a:solidFill>
                  <a:schemeClr val="tx1"/>
                </a:solidFill>
                <a:effectLst/>
                <a:latin typeface="Segoe UI Light" pitchFamily="34" charset="0"/>
                <a:ea typeface="+mn-ea"/>
                <a:cs typeface="+mn-cs"/>
              </a:rPr>
              <a:t> practices</a:t>
            </a:r>
            <a:r>
              <a:rPr lang="en-US" sz="1000" b="0" kern="1200" dirty="0" smtClean="0">
                <a:solidFill>
                  <a:schemeClr val="tx1"/>
                </a:solidFill>
                <a:effectLst/>
                <a:latin typeface="Segoe UI Light" pitchFamily="34" charset="0"/>
                <a:ea typeface="+mn-ea"/>
                <a:cs typeface="+mn-cs"/>
              </a:rPr>
              <a:t>. And we have experience running some of the world’s largest services on those data centers</a:t>
            </a:r>
            <a:r>
              <a:rPr lang="en-US" sz="1000" b="0" kern="1200" baseline="0" dirty="0" smtClean="0">
                <a:solidFill>
                  <a:schemeClr val="tx1"/>
                </a:solidFill>
                <a:effectLst/>
                <a:latin typeface="Segoe UI Light" pitchFamily="34" charset="0"/>
                <a:ea typeface="+mn-ea"/>
                <a:cs typeface="+mn-cs"/>
              </a:rPr>
              <a:t> – eg. Bing. </a:t>
            </a:r>
            <a:endParaRPr lang="en-US" sz="1000" b="0" kern="1200" dirty="0" smtClean="0">
              <a:solidFill>
                <a:schemeClr val="tx1"/>
              </a:solidFill>
              <a:effectLst/>
              <a:latin typeface="Segoe UI Light" pitchFamily="34" charset="0"/>
              <a:ea typeface="+mn-ea"/>
              <a:cs typeface="+mn-cs"/>
            </a:endParaRPr>
          </a:p>
          <a:p>
            <a:pPr marL="171450" marR="0" indent="-171450" algn="l" defTabSz="932404" rtl="0" eaLnBrk="1" fontAlgn="ctr" latinLnBrk="0" hangingPunct="1">
              <a:lnSpc>
                <a:spcPct val="90000"/>
              </a:lnSpc>
              <a:spcBef>
                <a:spcPts val="0"/>
              </a:spcBef>
              <a:spcAft>
                <a:spcPts val="340"/>
              </a:spcAft>
              <a:buClrTx/>
              <a:buSzTx/>
              <a:buFont typeface="Arial" panose="020B0604020202020204" pitchFamily="34" charset="0"/>
              <a:buChar char="•"/>
              <a:tabLst/>
              <a:defRPr/>
            </a:pPr>
            <a:r>
              <a:rPr lang="en-US" sz="1000" b="1" kern="1200" dirty="0" smtClean="0">
                <a:solidFill>
                  <a:schemeClr val="tx1"/>
                </a:solidFill>
                <a:effectLst/>
                <a:latin typeface="Segoe UI Light" pitchFamily="34" charset="0"/>
                <a:ea typeface="+mn-ea"/>
                <a:cs typeface="+mn-cs"/>
              </a:rPr>
              <a:t>On the forefront of Big</a:t>
            </a:r>
            <a:r>
              <a:rPr lang="en-US" sz="1000" b="1" kern="1200" baseline="0" dirty="0" smtClean="0">
                <a:solidFill>
                  <a:schemeClr val="tx1"/>
                </a:solidFill>
                <a:effectLst/>
                <a:latin typeface="Segoe UI Light" pitchFamily="34" charset="0"/>
                <a:ea typeface="+mn-ea"/>
                <a:cs typeface="+mn-cs"/>
              </a:rPr>
              <a:t> Data: </a:t>
            </a:r>
            <a:r>
              <a:rPr lang="en-US" sz="1000" kern="1200" dirty="0" smtClean="0">
                <a:solidFill>
                  <a:schemeClr val="tx1"/>
                </a:solidFill>
                <a:effectLst/>
                <a:latin typeface="Segoe UI Light" pitchFamily="34" charset="0"/>
                <a:ea typeface="+mn-ea"/>
                <a:cs typeface="+mn-cs"/>
              </a:rPr>
              <a:t>Microsoft has a unique perspective on Big Data – we have invested heavily in building and running a big data platform to fuel and drive our business. </a:t>
            </a:r>
            <a:r>
              <a:rPr lang="en-US" sz="1000" b="0" kern="1200" dirty="0" smtClean="0">
                <a:solidFill>
                  <a:schemeClr val="tx1"/>
                </a:solidFill>
                <a:effectLst/>
                <a:latin typeface="Segoe UI Light" pitchFamily="34" charset="0"/>
                <a:ea typeface="+mn-ea"/>
                <a:cs typeface="+mn-cs"/>
              </a:rPr>
              <a:t>Microsoft is managing 100’s of Petabytes of data across our online properties.  Adding 8 PBs per month, running 20k jobs per day to run the business.</a:t>
            </a:r>
          </a:p>
          <a:p>
            <a:pPr marL="0" indent="0" rtl="0" fontAlgn="ctr">
              <a:buFont typeface="Arial" panose="020B0604020202020204" pitchFamily="34" charset="0"/>
              <a:buNone/>
            </a:pPr>
            <a:endParaRPr lang="en-US" sz="1000" kern="1200" dirty="0" smtClean="0">
              <a:solidFill>
                <a:schemeClr val="tx1"/>
              </a:solidFill>
              <a:effectLst/>
              <a:latin typeface="Segoe UI Light" pitchFamily="34" charset="0"/>
              <a:ea typeface="+mn-ea"/>
              <a:cs typeface="+mn-cs"/>
            </a:endParaRPr>
          </a:p>
          <a:p>
            <a:pPr rtl="0" fontAlgn="ctr"/>
            <a:r>
              <a:rPr lang="en-US" sz="1000" kern="1200" dirty="0" smtClean="0">
                <a:solidFill>
                  <a:schemeClr val="tx1"/>
                </a:solidFill>
                <a:effectLst/>
                <a:latin typeface="Segoe UI Light" pitchFamily="34" charset="0"/>
                <a:ea typeface="+mn-ea"/>
                <a:cs typeface="+mn-cs"/>
              </a:rPr>
              <a:t>This experience drives our </a:t>
            </a:r>
            <a:r>
              <a:rPr lang="en-US" sz="1000" kern="1200" baseline="0" dirty="0" smtClean="0">
                <a:solidFill>
                  <a:schemeClr val="tx1"/>
                </a:solidFill>
                <a:effectLst/>
                <a:latin typeface="Segoe UI Light" pitchFamily="34" charset="0"/>
                <a:ea typeface="+mn-ea"/>
                <a:cs typeface="+mn-cs"/>
              </a:rPr>
              <a:t>innovation in Business Intelligence and approach to deliver familiar, powerful BI tools for everyone. </a:t>
            </a:r>
            <a:endParaRPr lang="en-US" dirty="0"/>
          </a:p>
        </p:txBody>
      </p:sp>
      <p:sp>
        <p:nvSpPr>
          <p:cNvPr id="4" name="Slide Number Placeholder 3"/>
          <p:cNvSpPr>
            <a:spLocks noGrp="1"/>
          </p:cNvSpPr>
          <p:nvPr>
            <p:ph type="sldNum" sz="quarter" idx="10"/>
          </p:nvPr>
        </p:nvSpPr>
        <p:spPr/>
        <p:txBody>
          <a:bodyPr/>
          <a:lstStyle/>
          <a:p>
            <a:fld id="{3BCC380E-B6E6-4400-A57F-835CA92E9EA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6471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7288" y="709613"/>
            <a:ext cx="4732337" cy="3549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6A90D-C55B-4BD1-A409-42A9D0B2F447}"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8180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a:latin typeface="+mn-lt"/>
              </a:rPr>
              <a:t>When it came to design something for the data warehouse, Microsoft took the same in-memory “technology” from BI and designed it for the data warehouse.  To do this, Microsoft built a memory-optimized columnstore index which will also organize data columnar wise. Furthermore, it was designed to work on any existing hardware implementation by ensuring you didn’t necessarily need all the data to fit into memory. When the query runs, SQL Server will automatically pick the most optimized index and will bring data into or out of memory on demand not requiring you to have a memory capacity that fits your entire dataset. This design gives you the performance gains by fully utilizing the hardware you have today.</a:t>
            </a:r>
          </a:p>
          <a:p>
            <a:r>
              <a:rPr lang="en-US" sz="1200" dirty="0">
                <a:latin typeface="+mn-lt"/>
              </a:rPr>
              <a:t> </a:t>
            </a:r>
          </a:p>
          <a:p>
            <a:r>
              <a:rPr lang="en-US" sz="1200" dirty="0">
                <a:latin typeface="+mn-lt"/>
              </a:rPr>
              <a:t>This gives customers a great experience.  It is an easy upgrade from previous versions to SQL Server 2012 and an easy deployment of in-memory by simply forming this index (takes minutes) using SQL Server Management Studio. Customers need not buy a separate, expensive, disconnected hardware appliance.  It simply works with what you currently have.</a:t>
            </a:r>
          </a:p>
          <a:p>
            <a:r>
              <a:rPr lang="en-US" sz="1200" dirty="0">
                <a:latin typeface="+mn-lt"/>
              </a:rPr>
              <a:t> </a:t>
            </a:r>
          </a:p>
          <a:p>
            <a:r>
              <a:rPr lang="en-US" sz="1200" dirty="0">
                <a:latin typeface="+mn-lt"/>
              </a:rPr>
              <a:t>And the results have been stunning.  By turning on this option in SQL Server, customers have experienced 10-100X speed improvements.  The unintended side effect was also allows customers not to worry about precisely tuning their SW and HW.</a:t>
            </a:r>
          </a:p>
          <a:p>
            <a:r>
              <a:rPr lang="en-US" sz="1200" dirty="0">
                <a:latin typeface="+mn-lt"/>
              </a:rPr>
              <a:t> </a:t>
            </a:r>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9998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B24EE10-67A9-4491-A818-B6B77C9B15C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9724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Statistics created with indexes that are not partition-aligned with the base table.</a:t>
            </a:r>
          </a:p>
          <a:p>
            <a:r>
              <a:rPr lang="en-US" dirty="0" smtClean="0">
                <a:effectLst/>
              </a:rPr>
              <a:t>Statistics created on </a:t>
            </a:r>
            <a:r>
              <a:rPr lang="en-US" dirty="0" err="1" smtClean="0">
                <a:effectLst/>
              </a:rPr>
              <a:t>AlwaysOn</a:t>
            </a:r>
            <a:r>
              <a:rPr lang="en-US" dirty="0" smtClean="0">
                <a:effectLst/>
              </a:rPr>
              <a:t> readable secondary databases.</a:t>
            </a:r>
          </a:p>
          <a:p>
            <a:r>
              <a:rPr lang="en-US" dirty="0" smtClean="0">
                <a:effectLst/>
              </a:rPr>
              <a:t>Statistics created on read-only databases.</a:t>
            </a:r>
          </a:p>
          <a:p>
            <a:r>
              <a:rPr lang="en-US" dirty="0" smtClean="0">
                <a:effectLst/>
              </a:rPr>
              <a:t>Statistics created on filtered indexes.</a:t>
            </a:r>
          </a:p>
          <a:p>
            <a:r>
              <a:rPr lang="en-US" dirty="0" smtClean="0">
                <a:effectLst/>
              </a:rPr>
              <a:t>Statistics created on views.</a:t>
            </a:r>
          </a:p>
          <a:p>
            <a:r>
              <a:rPr lang="en-US" dirty="0" smtClean="0">
                <a:effectLst/>
              </a:rPr>
              <a:t>Statistics created on internal tables.</a:t>
            </a:r>
          </a:p>
          <a:p>
            <a:r>
              <a:rPr lang="en-US" dirty="0" smtClean="0">
                <a:effectLst/>
              </a:rPr>
              <a:t>Statistics created with spatial indexes or XML indexes.</a:t>
            </a:r>
          </a:p>
          <a:p>
            <a:endParaRPr lang="en-US" dirty="0"/>
          </a:p>
        </p:txBody>
      </p:sp>
      <p:sp>
        <p:nvSpPr>
          <p:cNvPr id="4" name="Slide Number Placeholder 3"/>
          <p:cNvSpPr>
            <a:spLocks noGrp="1"/>
          </p:cNvSpPr>
          <p:nvPr>
            <p:ph type="sldNum" sz="quarter" idx="10"/>
          </p:nvPr>
        </p:nvSpPr>
        <p:spPr/>
        <p:txBody>
          <a:bodyPr/>
          <a:lstStyle/>
          <a:p>
            <a:pPr>
              <a:defRPr/>
            </a:pPr>
            <a:fld id="{17DD9FE5-1DD0-4AE8-BDF8-BD0173E9B7CC}" type="slidenum">
              <a:rPr lang="en-US" smtClean="0"/>
              <a:pPr>
                <a:defRPr/>
              </a:pPr>
              <a:t>14</a:t>
            </a:fld>
            <a:endParaRPr lang="en-US" dirty="0"/>
          </a:p>
        </p:txBody>
      </p:sp>
    </p:spTree>
    <p:extLst>
      <p:ext uri="{BB962C8B-B14F-4D97-AF65-F5344CB8AC3E}">
        <p14:creationId xmlns:p14="http://schemas.microsoft.com/office/powerpoint/2010/main" val="384917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rPr>
              <a:t>A query with multiple predicates combined with “</a:t>
            </a:r>
            <a:r>
              <a:rPr lang="en-US" sz="1200" dirty="0" err="1" smtClean="0">
                <a:effectLst/>
              </a:rPr>
              <a:t>and”:</a:t>
            </a:r>
            <a:r>
              <a:rPr lang="en-US" sz="1200" kern="1200" dirty="0" err="1" smtClean="0">
                <a:solidFill>
                  <a:schemeClr val="tx1"/>
                </a:solidFill>
                <a:effectLst/>
                <a:latin typeface="Segoe UI"/>
                <a:ea typeface="+mn-ea"/>
                <a:cs typeface="+mn-cs"/>
              </a:rPr>
              <a:t>SELECT</a:t>
            </a:r>
            <a:r>
              <a:rPr lang="en-US" sz="1200" kern="1200" dirty="0" smtClean="0">
                <a:solidFill>
                  <a:schemeClr val="tx1"/>
                </a:solidFill>
                <a:effectLst/>
                <a:latin typeface="Segoe UI"/>
                <a:ea typeface="+mn-ea"/>
                <a:cs typeface="+mn-cs"/>
              </a:rPr>
              <a:t> *FROM </a:t>
            </a:r>
            <a:r>
              <a:rPr lang="en-US" sz="1200" kern="1200" dirty="0" err="1" smtClean="0">
                <a:solidFill>
                  <a:schemeClr val="tx1"/>
                </a:solidFill>
                <a:effectLst/>
                <a:latin typeface="Segoe UI"/>
                <a:ea typeface="+mn-ea"/>
                <a:cs typeface="+mn-cs"/>
              </a:rPr>
              <a:t>CarsWHERE</a:t>
            </a:r>
            <a:r>
              <a:rPr lang="en-US" sz="1200" kern="1200" dirty="0" smtClean="0">
                <a:solidFill>
                  <a:schemeClr val="tx1"/>
                </a:solidFill>
                <a:effectLst/>
                <a:latin typeface="Segoe UI"/>
                <a:ea typeface="+mn-ea"/>
                <a:cs typeface="+mn-cs"/>
              </a:rPr>
              <a:t> Make = „Honda‟ AND Model = „Civic‟ </a:t>
            </a:r>
            <a:r>
              <a:rPr lang="en-US" sz="1200" dirty="0" smtClean="0">
                <a:effectLst/>
              </a:rPr>
              <a:t>1000 Rows. 200 Hondas, 50 Civics.</a:t>
            </a:r>
          </a:p>
          <a:p>
            <a:r>
              <a:rPr lang="en-US" sz="1200" kern="1200" dirty="0" smtClean="0">
                <a:solidFill>
                  <a:schemeClr val="tx1"/>
                </a:solidFill>
                <a:effectLst/>
                <a:latin typeface="Segoe UI"/>
                <a:ea typeface="+mn-ea"/>
                <a:cs typeface="+mn-cs"/>
              </a:rPr>
              <a:t>Old CE (independence)</a:t>
            </a:r>
            <a:endParaRPr lang="en-US" sz="1200" dirty="0" smtClean="0">
              <a:effectLst/>
            </a:endParaRPr>
          </a:p>
          <a:p>
            <a:r>
              <a:rPr lang="en-US" sz="1200" kern="1200" dirty="0" smtClean="0">
                <a:solidFill>
                  <a:schemeClr val="tx1"/>
                </a:solidFill>
                <a:effectLst/>
                <a:latin typeface="Segoe UI"/>
                <a:ea typeface="+mn-ea"/>
                <a:cs typeface="+mn-cs"/>
              </a:rPr>
              <a:t>New CE (</a:t>
            </a:r>
            <a:r>
              <a:rPr lang="en-US" sz="1200" kern="1200" dirty="0" err="1" smtClean="0">
                <a:solidFill>
                  <a:schemeClr val="tx1"/>
                </a:solidFill>
                <a:effectLst/>
                <a:latin typeface="Segoe UI"/>
                <a:ea typeface="+mn-ea"/>
                <a:cs typeface="+mn-cs"/>
              </a:rPr>
              <a:t>exponentialbackoff</a:t>
            </a:r>
            <a:r>
              <a:rPr lang="en-US" sz="1200" kern="1200" dirty="0" smtClean="0">
                <a:solidFill>
                  <a:schemeClr val="tx1"/>
                </a:solidFill>
                <a:effectLst/>
                <a:latin typeface="Segoe UI"/>
                <a:ea typeface="+mn-ea"/>
                <a:cs typeface="+mn-cs"/>
              </a:rPr>
              <a:t>)</a:t>
            </a:r>
            <a:endParaRPr lang="en-US" sz="1200" dirty="0" smtClean="0">
              <a:effectLst/>
            </a:endParaRPr>
          </a:p>
          <a:p>
            <a:endParaRPr lang="en-US" sz="1200" dirty="0" smtClean="0">
              <a:effectLst/>
            </a:endParaRPr>
          </a:p>
          <a:p>
            <a:endParaRPr lang="en-US" sz="1200" dirty="0" smtClean="0">
              <a:effectLst/>
            </a:endParaRPr>
          </a:p>
          <a:p>
            <a:r>
              <a:rPr lang="en-US" sz="1200" dirty="0" smtClean="0">
                <a:effectLst/>
              </a:rPr>
              <a:t>What is Ascending Key Problem?</a:t>
            </a:r>
            <a:r>
              <a:rPr lang="en-US" sz="1200" kern="1200" dirty="0" smtClean="0">
                <a:solidFill>
                  <a:schemeClr val="tx1"/>
                </a:solidFill>
                <a:effectLst/>
                <a:latin typeface="Segoe UI"/>
                <a:ea typeface="+mn-ea"/>
                <a:cs typeface="+mn-cs"/>
              </a:rPr>
              <a:t> </a:t>
            </a:r>
            <a:r>
              <a:rPr lang="en-US" sz="1200" dirty="0" smtClean="0">
                <a:effectLst/>
              </a:rPr>
              <a:t>Newly inserted data are out of the range in histogram</a:t>
            </a:r>
          </a:p>
          <a:p>
            <a:r>
              <a:rPr lang="en-US" sz="1200" kern="1200" dirty="0" smtClean="0">
                <a:solidFill>
                  <a:schemeClr val="tx1"/>
                </a:solidFill>
                <a:effectLst/>
                <a:latin typeface="Segoe UI"/>
                <a:ea typeface="+mn-ea"/>
                <a:cs typeface="+mn-cs"/>
              </a:rPr>
              <a:t> </a:t>
            </a:r>
            <a:r>
              <a:rPr lang="en-US" sz="1200" dirty="0" smtClean="0">
                <a:effectLst/>
              </a:rPr>
              <a:t>How is it solved in new CE?</a:t>
            </a:r>
            <a:r>
              <a:rPr lang="en-US" sz="1200" kern="1200" dirty="0" smtClean="0">
                <a:solidFill>
                  <a:schemeClr val="tx1"/>
                </a:solidFill>
                <a:effectLst/>
                <a:latin typeface="Segoe UI"/>
                <a:ea typeface="+mn-ea"/>
                <a:cs typeface="+mn-cs"/>
              </a:rPr>
              <a:t> </a:t>
            </a:r>
            <a:r>
              <a:rPr lang="en-US" sz="1200" dirty="0" smtClean="0">
                <a:effectLst/>
              </a:rPr>
              <a:t>Always assume the queried value(s) exist in the data set</a:t>
            </a:r>
            <a:r>
              <a:rPr lang="en-US" sz="1200" kern="1200" dirty="0" smtClean="0">
                <a:solidFill>
                  <a:schemeClr val="tx1"/>
                </a:solidFill>
                <a:effectLst/>
                <a:latin typeface="Segoe UI"/>
                <a:ea typeface="+mn-ea"/>
                <a:cs typeface="+mn-cs"/>
              </a:rPr>
              <a:t> </a:t>
            </a:r>
            <a:r>
              <a:rPr lang="en-US" sz="1200" dirty="0" smtClean="0">
                <a:effectLst/>
              </a:rPr>
              <a:t>Estimate cardinality using average frequency</a:t>
            </a:r>
            <a:r>
              <a:rPr lang="en-US" sz="1200" kern="1200" dirty="0" smtClean="0">
                <a:solidFill>
                  <a:schemeClr val="tx1"/>
                </a:solidFill>
                <a:effectLst/>
                <a:latin typeface="Segoe UI"/>
                <a:ea typeface="+mn-ea"/>
                <a:cs typeface="+mn-cs"/>
              </a:rPr>
              <a:t> </a:t>
            </a:r>
            <a:r>
              <a:rPr lang="en-US" sz="1200" dirty="0" smtClean="0">
                <a:effectLst/>
              </a:rPr>
              <a:t>Same heuristics also apply to missing values in sample statistics</a:t>
            </a:r>
          </a:p>
          <a:p>
            <a:endParaRPr lang="en-US" sz="1200" dirty="0" smtClean="0">
              <a:effectLst/>
            </a:endParaRPr>
          </a:p>
          <a:p>
            <a:r>
              <a:rPr lang="en-US" sz="1200" dirty="0" smtClean="0">
                <a:effectLst/>
              </a:rPr>
              <a:t>Equijoin with one or more predicates</a:t>
            </a:r>
            <a:r>
              <a:rPr lang="en-US" sz="1200" kern="1200" dirty="0" smtClean="0">
                <a:solidFill>
                  <a:schemeClr val="tx1"/>
                </a:solidFill>
                <a:effectLst/>
                <a:latin typeface="Segoe UI"/>
                <a:ea typeface="+mn-ea"/>
                <a:cs typeface="+mn-cs"/>
              </a:rPr>
              <a:t> </a:t>
            </a:r>
            <a:r>
              <a:rPr lang="en-US" sz="1200" dirty="0" smtClean="0">
                <a:effectLst/>
              </a:rPr>
              <a:t>Take the lesser of the Distinct Value Counts between two inputs(</a:t>
            </a:r>
            <a:r>
              <a:rPr lang="en-US" sz="1200" kern="1200" dirty="0" smtClean="0">
                <a:solidFill>
                  <a:schemeClr val="tx1"/>
                </a:solidFill>
                <a:effectLst/>
                <a:latin typeface="Segoe UI"/>
                <a:ea typeface="+mn-ea"/>
                <a:cs typeface="+mn-cs"/>
              </a:rPr>
              <a:t>10</a:t>
            </a:r>
            <a:r>
              <a:rPr lang="en-US" sz="1200" dirty="0" smtClean="0">
                <a:effectLst/>
              </a:rPr>
              <a:t>)</a:t>
            </a:r>
            <a:r>
              <a:rPr lang="en-US" sz="1200" kern="1200" dirty="0" smtClean="0">
                <a:solidFill>
                  <a:schemeClr val="tx1"/>
                </a:solidFill>
                <a:effectLst/>
                <a:latin typeface="Segoe UI"/>
                <a:ea typeface="+mn-ea"/>
                <a:cs typeface="+mn-cs"/>
              </a:rPr>
              <a:t> </a:t>
            </a:r>
            <a:r>
              <a:rPr lang="en-US" sz="1200" dirty="0" smtClean="0">
                <a:effectLst/>
              </a:rPr>
              <a:t>Multiply by average frequencies from both inputs</a:t>
            </a:r>
          </a:p>
          <a:p>
            <a:r>
              <a:rPr lang="en-US" sz="1200" kern="1200" dirty="0" smtClean="0">
                <a:solidFill>
                  <a:schemeClr val="tx1"/>
                </a:solidFill>
                <a:effectLst/>
                <a:latin typeface="Segoe UI"/>
                <a:ea typeface="+mn-ea"/>
                <a:cs typeface="+mn-cs"/>
              </a:rPr>
              <a:t>Non-equijoin </a:t>
            </a:r>
            <a:r>
              <a:rPr lang="en-US" sz="1200" dirty="0" smtClean="0">
                <a:effectLst/>
              </a:rPr>
              <a:t>Take the cardinality of the larger side of the </a:t>
            </a:r>
            <a:r>
              <a:rPr lang="en-US" sz="1200" dirty="0" err="1" smtClean="0">
                <a:effectLst/>
              </a:rPr>
              <a:t>input</a:t>
            </a:r>
            <a:r>
              <a:rPr lang="en-US" sz="1200" kern="1200" dirty="0" err="1" smtClean="0">
                <a:solidFill>
                  <a:schemeClr val="tx1"/>
                </a:solidFill>
                <a:effectLst/>
                <a:latin typeface="Segoe UI"/>
                <a:ea typeface="+mn-ea"/>
                <a:cs typeface="+mn-cs"/>
              </a:rPr>
              <a:t></a:t>
            </a:r>
            <a:r>
              <a:rPr lang="en-US" sz="1200" dirty="0" err="1" smtClean="0">
                <a:effectLst/>
              </a:rPr>
              <a:t>Overpopulated</a:t>
            </a:r>
            <a:r>
              <a:rPr lang="en-US" sz="1200" dirty="0" smtClean="0">
                <a:effectLst/>
              </a:rPr>
              <a:t> Primary Key: Boost </a:t>
            </a:r>
            <a:r>
              <a:rPr lang="en-US" sz="1200" dirty="0" err="1" smtClean="0">
                <a:effectLst/>
              </a:rPr>
              <a:t>joinestimates</a:t>
            </a:r>
            <a:r>
              <a:rPr lang="en-US" sz="1200" dirty="0" smtClean="0">
                <a:effectLst/>
              </a:rPr>
              <a:t> in specific scenarios</a:t>
            </a:r>
            <a:endParaRPr lang="en-US" sz="1200" dirty="0">
              <a:effectLst/>
            </a:endParaRPr>
          </a:p>
        </p:txBody>
      </p:sp>
      <p:sp>
        <p:nvSpPr>
          <p:cNvPr id="4" name="Slide Number Placeholder 3"/>
          <p:cNvSpPr>
            <a:spLocks noGrp="1"/>
          </p:cNvSpPr>
          <p:nvPr>
            <p:ph type="sldNum" sz="quarter" idx="10"/>
          </p:nvPr>
        </p:nvSpPr>
        <p:spPr/>
        <p:txBody>
          <a:bodyPr/>
          <a:lstStyle/>
          <a:p>
            <a:fld id="{811FAE85-20FE-844F-9354-E6E61F84E3F4}" type="slidenum">
              <a:rPr lang="en-US" smtClean="0"/>
              <a:pPr/>
              <a:t>15</a:t>
            </a:fld>
            <a:endParaRPr lang="en-US" dirty="0"/>
          </a:p>
        </p:txBody>
      </p:sp>
    </p:spTree>
    <p:extLst>
      <p:ext uri="{BB962C8B-B14F-4D97-AF65-F5344CB8AC3E}">
        <p14:creationId xmlns:p14="http://schemas.microsoft.com/office/powerpoint/2010/main" val="391996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210574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A3A892-0BE4-4EFC-A058-1D311A809E5C}" type="datetime1">
              <a:rPr lang="en-US" smtClean="0">
                <a:solidFill>
                  <a:prstClr val="black"/>
                </a:solidFill>
              </a:rPr>
              <a:t>4/29/2014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99334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lgn="ctr">
              <a:defRPr sz="2400" b="1">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b="1">
                <a:solidFill>
                  <a:srgbClr val="1F497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70846"/>
            <a:ext cx="1298195" cy="130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5400" y="273509"/>
            <a:ext cx="3736751" cy="898415"/>
          </a:xfrm>
          <a:prstGeom prst="rect">
            <a:avLst/>
          </a:prstGeom>
        </p:spPr>
      </p:pic>
      <p:sp>
        <p:nvSpPr>
          <p:cNvPr id="5" name="Footer Placeholder 4"/>
          <p:cNvSpPr>
            <a:spLocks noGrp="1"/>
          </p:cNvSpPr>
          <p:nvPr>
            <p:ph type="ftr" sz="quarter" idx="10"/>
          </p:nvPr>
        </p:nvSpPr>
        <p:spPr/>
        <p:txBody>
          <a:bodyPr/>
          <a:lstStyle/>
          <a:p>
            <a:r>
              <a:rPr lang="en-US" noProof="0" dirty="0" smtClean="0"/>
              <a:t>Polis</a:t>
            </a:r>
            <a:r>
              <a:rPr lang="pl-PL" noProof="0" dirty="0" smtClean="0"/>
              <a:t>h</a:t>
            </a:r>
            <a:r>
              <a:rPr lang="en-US" noProof="0" dirty="0" smtClean="0"/>
              <a:t> SQL Server User Group</a:t>
            </a:r>
            <a:endParaRPr lang="en-US" noProof="0" dirty="0"/>
          </a:p>
        </p:txBody>
      </p:sp>
    </p:spTree>
    <p:extLst>
      <p:ext uri="{BB962C8B-B14F-4D97-AF65-F5344CB8AC3E}">
        <p14:creationId xmlns:p14="http://schemas.microsoft.com/office/powerpoint/2010/main" val="22510427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Tree>
    <p:extLst>
      <p:ext uri="{BB962C8B-B14F-4D97-AF65-F5344CB8AC3E}">
        <p14:creationId xmlns:p14="http://schemas.microsoft.com/office/powerpoint/2010/main" val="2110540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31887855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59792"/>
            <a:ext cx="6723185" cy="1075884"/>
          </a:xfrm>
        </p:spPr>
        <p:txBody>
          <a:bodyPr vert="horz" wrap="square" lIns="146304" tIns="91440" rIns="146304" bIns="91440" rtlCol="0" anchor="t">
            <a:noAutofit/>
          </a:bodyPr>
          <a:lstStyle>
            <a:lvl1pPr>
              <a:defRPr lang="en-US" sz="2647">
                <a:solidFill>
                  <a:schemeClr val="accent1"/>
                </a:solidFill>
              </a:defRPr>
            </a:lvl1pPr>
          </a:lstStyle>
          <a:p>
            <a:pPr marL="0" lvl="0">
              <a:lnSpc>
                <a:spcPts val="2647"/>
              </a:lnSpc>
              <a:spcBef>
                <a:spcPts val="635"/>
              </a:spcBef>
            </a:pPr>
            <a:r>
              <a:rPr lang="en-US" smtClean="0"/>
              <a:t>Lorem Ipsum Dolor Sit.</a:t>
            </a:r>
            <a:endParaRPr lang="en-US"/>
          </a:p>
        </p:txBody>
      </p:sp>
      <p:sp>
        <p:nvSpPr>
          <p:cNvPr id="3" name="Footer Placeholder 2"/>
          <p:cNvSpPr>
            <a:spLocks noGrp="1"/>
          </p:cNvSpPr>
          <p:nvPr>
            <p:ph type="ftr" sz="quarter" idx="10"/>
          </p:nvPr>
        </p:nvSpPr>
        <p:spPr>
          <a:xfrm>
            <a:off x="336159" y="6437244"/>
            <a:ext cx="2894705" cy="134483"/>
          </a:xfrm>
          <a:prstGeom prst="rect">
            <a:avLst/>
          </a:prstGeom>
        </p:spPr>
        <p:txBody>
          <a:bodyPr/>
          <a:lstStyle/>
          <a:p>
            <a:r>
              <a:rPr dirty="0" smtClean="0">
                <a:solidFill>
                  <a:srgbClr val="505050">
                    <a:tint val="75000"/>
                  </a:srgbClr>
                </a:solidFill>
              </a:rPr>
              <a:t>Microsoft Confidential</a:t>
            </a:r>
            <a:endParaRPr dirty="0">
              <a:solidFill>
                <a:srgbClr val="505050">
                  <a:tint val="75000"/>
                </a:srgbClr>
              </a:solidFill>
            </a:endParaRPr>
          </a:p>
        </p:txBody>
      </p:sp>
      <p:sp>
        <p:nvSpPr>
          <p:cNvPr id="4" name="Slide Number Placeholder 3"/>
          <p:cNvSpPr>
            <a:spLocks noGrp="1"/>
          </p:cNvSpPr>
          <p:nvPr>
            <p:ph type="sldNum" sz="quarter" idx="11"/>
          </p:nvPr>
        </p:nvSpPr>
        <p:spPr>
          <a:xfrm>
            <a:off x="8525375" y="6437244"/>
            <a:ext cx="416697" cy="134483"/>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Tree>
    <p:extLst>
      <p:ext uri="{BB962C8B-B14F-4D97-AF65-F5344CB8AC3E}">
        <p14:creationId xmlns:p14="http://schemas.microsoft.com/office/powerpoint/2010/main" val="23209974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6pt Header">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336159" y="6437244"/>
            <a:ext cx="2894705" cy="134483"/>
          </a:xfrm>
          <a:prstGeom prst="rect">
            <a:avLst/>
          </a:prstGeom>
        </p:spPr>
        <p:txBody>
          <a:bodyPr/>
          <a:lstStyle/>
          <a:p>
            <a:r>
              <a:rPr dirty="0" smtClean="0">
                <a:solidFill>
                  <a:srgbClr val="505050">
                    <a:tint val="75000"/>
                  </a:srgbClr>
                </a:solidFill>
              </a:rPr>
              <a:t>Microsoft Confidential</a:t>
            </a:r>
            <a:endParaRPr dirty="0">
              <a:solidFill>
                <a:srgbClr val="505050">
                  <a:tint val="75000"/>
                </a:srgbClr>
              </a:solidFill>
            </a:endParaRPr>
          </a:p>
        </p:txBody>
      </p:sp>
      <p:sp>
        <p:nvSpPr>
          <p:cNvPr id="3" name="Slide Number Placeholder 2"/>
          <p:cNvSpPr>
            <a:spLocks noGrp="1"/>
          </p:cNvSpPr>
          <p:nvPr>
            <p:ph type="sldNum" sz="quarter" idx="13"/>
          </p:nvPr>
        </p:nvSpPr>
        <p:spPr>
          <a:xfrm>
            <a:off x="8525375" y="6437244"/>
            <a:ext cx="416697"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
        <p:nvSpPr>
          <p:cNvPr id="5" name="Title 3"/>
          <p:cNvSpPr>
            <a:spLocks noGrp="1"/>
          </p:cNvSpPr>
          <p:nvPr>
            <p:ph type="title"/>
          </p:nvPr>
        </p:nvSpPr>
        <p:spPr>
          <a:xfrm>
            <a:off x="201931" y="348575"/>
            <a:ext cx="4706230" cy="617619"/>
          </a:xfrm>
        </p:spPr>
        <p:txBody>
          <a:bodyPr vert="horz" wrap="square" lIns="146304" tIns="109728" rIns="146304" bIns="109728" rtlCol="0" anchor="t" anchorCtr="0">
            <a:noAutofit/>
          </a:bodyPr>
          <a:lstStyle>
            <a:lvl1pPr>
              <a:defRPr lang="en-US" sz="2647" spc="0">
                <a:solidFill>
                  <a:schemeClr val="accent2"/>
                </a:solidFill>
                <a:cs typeface="+mn-cs"/>
              </a:defRPr>
            </a:lvl1pPr>
          </a:lstStyle>
          <a:p>
            <a:pPr marL="0" marR="0" lvl="0" indent="0" fontAlgn="auto">
              <a:lnSpc>
                <a:spcPts val="2647"/>
              </a:lnSpc>
              <a:spcBef>
                <a:spcPct val="20000"/>
              </a:spcBef>
              <a:spcAft>
                <a:spcPts val="0"/>
              </a:spcAft>
              <a:buClrTx/>
              <a:buSzPct val="90000"/>
              <a:buFontTx/>
              <a:tabLst/>
            </a:pPr>
            <a:r>
              <a:rPr lang="en-US" dirty="0" smtClean="0"/>
              <a:t>Click to edit Master title style</a:t>
            </a:r>
            <a:endParaRPr lang="en-US" dirty="0"/>
          </a:p>
        </p:txBody>
      </p:sp>
    </p:spTree>
    <p:extLst>
      <p:ext uri="{BB962C8B-B14F-4D97-AF65-F5344CB8AC3E}">
        <p14:creationId xmlns:p14="http://schemas.microsoft.com/office/powerpoint/2010/main" val="146331038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59792"/>
            <a:ext cx="6723185" cy="1075884"/>
          </a:xfrm>
        </p:spPr>
        <p:txBody>
          <a:bodyPr vert="horz" wrap="square" lIns="146304" tIns="91440" rIns="146304" bIns="91440" rtlCol="0" anchor="t">
            <a:noAutofit/>
          </a:bodyPr>
          <a:lstStyle>
            <a:lvl1pPr>
              <a:defRPr lang="en-US" sz="2647">
                <a:solidFill>
                  <a:srgbClr val="BA141A"/>
                </a:solidFill>
              </a:defRPr>
            </a:lvl1pPr>
          </a:lstStyle>
          <a:p>
            <a:pPr marL="0" lvl="0">
              <a:lnSpc>
                <a:spcPts val="2647"/>
              </a:lnSpc>
              <a:spcBef>
                <a:spcPts val="635"/>
              </a:spcBef>
            </a:pPr>
            <a:r>
              <a:rPr lang="en-US" smtClean="0"/>
              <a:t>Lorem Ipsum Dolor Sit.</a:t>
            </a:r>
            <a:endParaRPr lang="en-US"/>
          </a:p>
        </p:txBody>
      </p:sp>
      <p:sp>
        <p:nvSpPr>
          <p:cNvPr id="3" name="Footer Placeholder 2"/>
          <p:cNvSpPr>
            <a:spLocks noGrp="1"/>
          </p:cNvSpPr>
          <p:nvPr>
            <p:ph type="ftr" sz="quarter" idx="10"/>
          </p:nvPr>
        </p:nvSpPr>
        <p:spPr>
          <a:xfrm>
            <a:off x="336159" y="6437244"/>
            <a:ext cx="2894705" cy="134483"/>
          </a:xfrm>
          <a:prstGeom prst="rect">
            <a:avLst/>
          </a:prstGeom>
        </p:spPr>
        <p:txBody>
          <a:bodyPr/>
          <a:lstStyle/>
          <a:p>
            <a:r>
              <a:rPr dirty="0" smtClean="0">
                <a:solidFill>
                  <a:srgbClr val="505050">
                    <a:tint val="75000"/>
                  </a:srgbClr>
                </a:solidFill>
              </a:rPr>
              <a:t>Microsoft Confidential</a:t>
            </a:r>
            <a:endParaRPr dirty="0">
              <a:solidFill>
                <a:srgbClr val="505050">
                  <a:tint val="75000"/>
                </a:srgbClr>
              </a:solidFill>
            </a:endParaRPr>
          </a:p>
        </p:txBody>
      </p:sp>
      <p:sp>
        <p:nvSpPr>
          <p:cNvPr id="4" name="Slide Number Placeholder 3"/>
          <p:cNvSpPr>
            <a:spLocks noGrp="1"/>
          </p:cNvSpPr>
          <p:nvPr>
            <p:ph type="sldNum" sz="quarter" idx="11"/>
          </p:nvPr>
        </p:nvSpPr>
        <p:spPr>
          <a:xfrm>
            <a:off x="8525375" y="6437244"/>
            <a:ext cx="416697" cy="134483"/>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01929" y="2084174"/>
            <a:ext cx="6723186" cy="4003177"/>
          </a:xfrm>
        </p:spPr>
        <p:txBody>
          <a:bodyPr/>
          <a:lstStyle>
            <a:lvl1pPr marL="171575" indent="-171575">
              <a:spcBef>
                <a:spcPts val="882"/>
              </a:spcBef>
              <a:defRPr sz="1765">
                <a:latin typeface="+mn-lt"/>
              </a:defRPr>
            </a:lvl1pPr>
            <a:lvl2pPr marL="507719" indent="-171575">
              <a:spcBef>
                <a:spcPts val="882"/>
              </a:spcBef>
              <a:buSzPct val="100000"/>
              <a:buFont typeface="Segoe UI" pitchFamily="34" charset="0"/>
              <a:buChar char="‐"/>
              <a:defRPr sz="1471"/>
            </a:lvl2pPr>
            <a:lvl3pPr marL="843864" indent="-171575">
              <a:spcBef>
                <a:spcPts val="882"/>
              </a:spcBef>
              <a:buFont typeface="Wingdings" pitchFamily="2" charset="2"/>
              <a:buChar char="§"/>
              <a:defRPr sz="1324"/>
            </a:lvl3pPr>
            <a:lvl4pPr marL="1176507" indent="-252109">
              <a:spcBef>
                <a:spcPts val="882"/>
              </a:spcBef>
              <a:buFont typeface="+mj-lt"/>
              <a:buAutoNum type="arabicPeriod"/>
              <a:defRPr sz="1176"/>
            </a:lvl4pPr>
            <a:lvl5pPr marL="1430950" indent="-252109">
              <a:spcBef>
                <a:spcPts val="882"/>
              </a:spcBef>
              <a:buFont typeface="+mj-lt"/>
              <a:buAutoNum type="alphaLcParenR"/>
              <a:defRPr sz="1176"/>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17852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4" name="Rectangle 3"/>
          <p:cNvSpPr/>
          <p:nvPr/>
        </p:nvSpPr>
        <p:spPr bwMode="auto">
          <a:xfrm>
            <a:off x="0" y="6172200"/>
            <a:ext cx="9144000" cy="693751"/>
          </a:xfrm>
          <a:prstGeom prst="rect">
            <a:avLst/>
          </a:prstGeom>
          <a:blipFill>
            <a:blip r:embed="rId2" cstate="print"/>
            <a:srcRect/>
            <a:stretch>
              <a:fillRect t="-100000"/>
            </a:stretch>
          </a:blipFill>
          <a:ln w="9525" algn="ctr">
            <a:noFill/>
            <a:miter lim="800000"/>
            <a:headEnd/>
            <a:tailEnd/>
          </a:ln>
          <a:effectLst/>
        </p:spPr>
        <p:txBody>
          <a:bodyPr wrap="none" anchor="ctr"/>
          <a:lstStyle/>
          <a:p>
            <a:pPr algn="ctr" eaLnBrk="0" hangingPunct="0">
              <a:defRPr/>
            </a:pPr>
            <a:endParaRPr lang="en-US" sz="2000" dirty="0">
              <a:latin typeface="Cambria" pitchFamily="18" charset="0"/>
              <a:cs typeface="+mn-cs"/>
            </a:endParaRPr>
          </a:p>
        </p:txBody>
      </p:sp>
      <p:sp>
        <p:nvSpPr>
          <p:cNvPr id="5" name="TextBox 4"/>
          <p:cNvSpPr txBox="1">
            <a:spLocks noChangeArrowheads="1"/>
          </p:cNvSpPr>
          <p:nvPr/>
        </p:nvSpPr>
        <p:spPr bwMode="auto">
          <a:xfrm>
            <a:off x="4402138" y="6551613"/>
            <a:ext cx="368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latin typeface="Calibri" pitchFamily="34" charset="0"/>
              </a:rPr>
              <a:pPr/>
              <a:t>‹#›</a:t>
            </a:fld>
            <a:endParaRPr lang="en-US" altLang="en-US" sz="1400">
              <a:latin typeface="Calibri" pitchFamily="34" charset="0"/>
            </a:endParaRPr>
          </a:p>
        </p:txBody>
      </p:sp>
      <p:sp>
        <p:nvSpPr>
          <p:cNvPr id="6" name="TextBox 5"/>
          <p:cNvSpPr txBox="1">
            <a:spLocks noChangeArrowheads="1"/>
          </p:cNvSpPr>
          <p:nvPr/>
        </p:nvSpPr>
        <p:spPr bwMode="auto">
          <a:xfrm>
            <a:off x="6477000" y="6488113"/>
            <a:ext cx="266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altLang="en-US" sz="900">
                <a:latin typeface="Calibri" pitchFamily="34" charset="0"/>
                <a:cs typeface="Mangal" pitchFamily="18" charset="0"/>
              </a:rPr>
              <a:t>© SQLintersection. All rights reserved.</a:t>
            </a:r>
          </a:p>
          <a:p>
            <a:pPr algn="r"/>
            <a:r>
              <a:rPr lang="en-US" altLang="en-US" sz="900" u="sng">
                <a:latin typeface="Calibri" pitchFamily="34" charset="0"/>
                <a:cs typeface="Mangal" pitchFamily="18" charset="0"/>
              </a:rPr>
              <a:t>http://www.SQLintersection.com </a:t>
            </a:r>
          </a:p>
        </p:txBody>
      </p:sp>
      <p:pic>
        <p:nvPicPr>
          <p:cNvPr id="7" name="Picture 6"/>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1" t="-203" r="-107" b="9231"/>
          <a:stretch/>
        </p:blipFill>
        <p:spPr>
          <a:xfrm>
            <a:off x="4419600" y="2133600"/>
            <a:ext cx="4902199" cy="4453467"/>
          </a:xfrm>
          <a:prstGeom prst="rect">
            <a:avLst/>
          </a:prstGeom>
          <a:ln>
            <a:noFill/>
          </a:ln>
          <a:effectLst>
            <a:softEdge rad="635000"/>
          </a:effectLst>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850" y="5943600"/>
            <a:ext cx="209073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1417199"/>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a:p>
            <a:endParaRPr lang="pl-PL" dirty="0" smtClean="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solidFill>
                  <a:schemeClr val="bg1"/>
                </a:solidFill>
              </a:defRPr>
            </a:lvl1pPr>
          </a:lstStyle>
          <a:p>
            <a:fld id="{3457C668-3E57-4286-B92A-7784B7450126}" type="slidenum">
              <a:rPr lang="en-US" smtClean="0"/>
              <a:pPr/>
              <a:t>‹#›</a:t>
            </a:fld>
            <a:endParaRPr lang="en-US" dirty="0"/>
          </a:p>
        </p:txBody>
      </p:sp>
    </p:spTree>
    <p:extLst>
      <p:ext uri="{BB962C8B-B14F-4D97-AF65-F5344CB8AC3E}">
        <p14:creationId xmlns:p14="http://schemas.microsoft.com/office/powerpoint/2010/main" val="30617331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7"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1857944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4428568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10"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25037582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6"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16758088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5"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26714880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1501624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3457C668-3E57-4286-B92A-7784B7450126}" type="slidenum">
              <a:rPr lang="en-US" smtClean="0"/>
              <a:pPr/>
              <a:t>‹#›</a:t>
            </a:fld>
            <a:endParaRPr lang="en-US" dirty="0"/>
          </a:p>
        </p:txBody>
      </p:sp>
      <p:sp>
        <p:nvSpPr>
          <p:cNvPr id="8" name="Footer Placeholder 4"/>
          <p:cNvSpPr>
            <a:spLocks noGrp="1"/>
          </p:cNvSpPr>
          <p:nvPr>
            <p:ph type="ftr" sz="quarter" idx="11"/>
          </p:nvPr>
        </p:nvSpPr>
        <p:spPr>
          <a:xfrm>
            <a:off x="2590800" y="6400801"/>
            <a:ext cx="4038600" cy="381000"/>
          </a:xfrm>
        </p:spPr>
        <p:txBody>
          <a:bodyPr/>
          <a:lstStyle>
            <a:lvl1pPr>
              <a:defRPr sz="1050" b="1">
                <a:solidFill>
                  <a:schemeClr val="bg1"/>
                </a:solidFill>
              </a:defRPr>
            </a:lvl1pPr>
          </a:lstStyle>
          <a:p>
            <a:r>
              <a:rPr lang="pl-PL" dirty="0" err="1" smtClean="0"/>
              <a:t>SQLDay</a:t>
            </a:r>
            <a:r>
              <a:rPr lang="pl-PL" dirty="0" smtClean="0"/>
              <a:t> 2014</a:t>
            </a:r>
          </a:p>
        </p:txBody>
      </p:sp>
    </p:spTree>
    <p:extLst>
      <p:ext uri="{BB962C8B-B14F-4D97-AF65-F5344CB8AC3E}">
        <p14:creationId xmlns:p14="http://schemas.microsoft.com/office/powerpoint/2010/main" val="38277100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560320" y="6684264"/>
            <a:ext cx="4038600" cy="91440"/>
          </a:xfrm>
          <a:prstGeom prst="rect">
            <a:avLst/>
          </a:prstGeom>
        </p:spPr>
        <p:txBody>
          <a:bodyPr vert="horz" lIns="91440" tIns="45720" rIns="91440" bIns="45720" rtlCol="0" anchor="ctr"/>
          <a:lstStyle>
            <a:lvl1pPr algn="ctr">
              <a:defRPr sz="675" b="1">
                <a:solidFill>
                  <a:schemeClr val="bg1"/>
                </a:solidFill>
              </a:defRPr>
            </a:lvl1pPr>
          </a:lstStyle>
          <a:p>
            <a:r>
              <a:rPr lang="en-US" dirty="0" smtClean="0"/>
              <a:t>Microsoft Certified Master: SQL Server ® 2008</a:t>
            </a:r>
            <a:endParaRPr lang="en-US" dirty="0"/>
          </a:p>
        </p:txBody>
      </p:sp>
      <p:grpSp>
        <p:nvGrpSpPr>
          <p:cNvPr id="8" name="Group 7"/>
          <p:cNvGrpSpPr/>
          <p:nvPr userDrawn="1"/>
        </p:nvGrpSpPr>
        <p:grpSpPr>
          <a:xfrm>
            <a:off x="-1" y="-3"/>
            <a:ext cx="9144000" cy="6866107"/>
            <a:chOff x="-1" y="-3"/>
            <a:chExt cx="9144000" cy="6866107"/>
          </a:xfrm>
        </p:grpSpPr>
        <p:sp>
          <p:nvSpPr>
            <p:cNvPr id="9" name="Rectangle 8"/>
            <p:cNvSpPr/>
            <p:nvPr/>
          </p:nvSpPr>
          <p:spPr>
            <a:xfrm>
              <a:off x="1" y="-3"/>
              <a:ext cx="9143998" cy="855924"/>
            </a:xfrm>
            <a:prstGeom prst="rect">
              <a:avLst/>
            </a:prstGeom>
            <a:gradFill flip="none" rotWithShape="1">
              <a:gsLst>
                <a:gs pos="0">
                  <a:schemeClr val="accent1">
                    <a:lumMod val="20000"/>
                    <a:lumOff val="80000"/>
                    <a:alpha val="41000"/>
                  </a:schemeClr>
                </a:gs>
                <a:gs pos="0">
                  <a:schemeClr val="tx2">
                    <a:lumMod val="20000"/>
                    <a:lumOff val="80000"/>
                  </a:schemeClr>
                </a:gs>
                <a:gs pos="100000">
                  <a:schemeClr val="accent1">
                    <a:tint val="23500"/>
                    <a:satMod val="160000"/>
                    <a:alpha val="1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gradFill flip="none" rotWithShape="1">
                  <a:gsLst>
                    <a:gs pos="0">
                      <a:schemeClr val="accent1">
                        <a:lumMod val="20000"/>
                        <a:lumOff val="80000"/>
                        <a:alpha val="41000"/>
                      </a:schemeClr>
                    </a:gs>
                    <a:gs pos="0">
                      <a:schemeClr val="accent1">
                        <a:tint val="44500"/>
                        <a:satMod val="160000"/>
                      </a:schemeClr>
                    </a:gs>
                    <a:gs pos="100000">
                      <a:schemeClr val="accent1">
                        <a:tint val="23500"/>
                        <a:satMod val="160000"/>
                        <a:alpha val="16000"/>
                      </a:schemeClr>
                    </a:gs>
                  </a:gsLst>
                  <a:lin ang="5400000" scaled="1"/>
                  <a:tileRect/>
                </a:gradFill>
              </a:endParaRPr>
            </a:p>
          </p:txBody>
        </p:sp>
        <p:pic>
          <p:nvPicPr>
            <p:cNvPr id="10" name="Picture 3"/>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7955" t="3457"/>
            <a:stretch/>
          </p:blipFill>
          <p:spPr bwMode="auto">
            <a:xfrm>
              <a:off x="2" y="1625"/>
              <a:ext cx="280235" cy="13334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userDrawn="1"/>
          </p:nvSpPr>
          <p:spPr>
            <a:xfrm>
              <a:off x="-1" y="6400800"/>
              <a:ext cx="9144000" cy="465304"/>
            </a:xfrm>
            <a:prstGeom prst="rect">
              <a:avLst/>
            </a:prstGeom>
            <a:gradFill flip="none" rotWithShape="1">
              <a:gsLst>
                <a:gs pos="56000">
                  <a:schemeClr val="tx1">
                    <a:alpha val="93000"/>
                  </a:schemeClr>
                </a:gs>
                <a:gs pos="100000">
                  <a:schemeClr val="accent1">
                    <a:tint val="44500"/>
                    <a:satMod val="160000"/>
                  </a:schemeClr>
                </a:gs>
                <a:gs pos="100000">
                  <a:schemeClr val="accent1">
                    <a:tint val="23500"/>
                    <a:satMod val="160000"/>
                    <a:alpha val="1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3" name="Picture 2" descr="F:\!My Stuff!\PLSSUG\SQLDay Lite 2013\logo_SQLDay_Generic_Transparent.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467600" y="6416318"/>
            <a:ext cx="1604434" cy="386560"/>
          </a:xfrm>
          <a:prstGeom prst="rect">
            <a:avLst/>
          </a:prstGeom>
          <a:noFill/>
          <a:extLst>
            <a:ext uri="{909E8E84-426E-40DD-AFC4-6F175D3DCCD1}">
              <a14:hiddenFill xmlns:a14="http://schemas.microsoft.com/office/drawing/2010/main">
                <a:solidFill>
                  <a:srgbClr val="FFFFFF"/>
                </a:solidFill>
              </a14:hiddenFill>
            </a:ext>
          </a:extLst>
        </p:spPr>
      </p:pic>
      <p:pic>
        <p:nvPicPr>
          <p:cNvPr id="14" name="Obraz 21"/>
          <p:cNvPicPr/>
          <p:nvPr userDrawn="1"/>
        </p:nvPicPr>
        <p:blipFill>
          <a:blip r:embed="rId19" cstate="print">
            <a:extLst>
              <a:ext uri="{28A0092B-C50C-407E-A947-70E740481C1C}">
                <a14:useLocalDpi xmlns:a14="http://schemas.microsoft.com/office/drawing/2010/main" val="0"/>
              </a:ext>
            </a:extLst>
          </a:blip>
          <a:stretch>
            <a:fillRect/>
          </a:stretch>
        </p:blipFill>
        <p:spPr>
          <a:xfrm>
            <a:off x="102798" y="6448426"/>
            <a:ext cx="410400" cy="409575"/>
          </a:xfrm>
          <a:prstGeom prst="rect">
            <a:avLst/>
          </a:prstGeom>
        </p:spPr>
      </p:pic>
    </p:spTree>
    <p:extLst>
      <p:ext uri="{BB962C8B-B14F-4D97-AF65-F5344CB8AC3E}">
        <p14:creationId xmlns:p14="http://schemas.microsoft.com/office/powerpoint/2010/main" val="2277769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sldNum="0" hdr="0" dt="0"/>
  <p:txStyles>
    <p:titleStyle>
      <a:lvl1pPr algn="l" defTabSz="685800" rtl="0" eaLnBrk="1" latinLnBrk="0" hangingPunct="1">
        <a:spcBef>
          <a:spcPct val="0"/>
        </a:spcBef>
        <a:buNone/>
        <a:defRPr sz="3300" b="1" kern="1200">
          <a:solidFill>
            <a:srgbClr val="1F497D"/>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12.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6" Type="http://schemas.microsoft.com/office/2007/relationships/hdphoto" Target="../media/hdphoto1.wdp"/><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28.pn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600200" y="1885950"/>
            <a:ext cx="5829300" cy="628650"/>
          </a:xfrm>
        </p:spPr>
        <p:txBody>
          <a:bodyPr/>
          <a:lstStyle/>
          <a:p>
            <a:r>
              <a:rPr lang="pl-PL" dirty="0" smtClean="0"/>
              <a:t>NASI SPONSORZY I PARTNERZY</a:t>
            </a:r>
            <a:endParaRPr lang="pl-PL" dirty="0"/>
          </a:p>
        </p:txBody>
      </p:sp>
      <p:pic>
        <p:nvPicPr>
          <p:cNvPr id="4" name="Picture 3" descr="SQLDay 2014 Sponsors copy.png"/>
          <p:cNvPicPr>
            <a:picLocks noChangeAspect="1"/>
          </p:cNvPicPr>
          <p:nvPr/>
        </p:nvPicPr>
        <p:blipFill>
          <a:blip r:embed="rId3" cstate="print"/>
          <a:stretch>
            <a:fillRect/>
          </a:stretch>
        </p:blipFill>
        <p:spPr>
          <a:xfrm>
            <a:off x="1295400" y="2514600"/>
            <a:ext cx="6417732" cy="3609976"/>
          </a:xfrm>
          <a:prstGeom prst="rect">
            <a:avLst/>
          </a:prstGeom>
        </p:spPr>
      </p:pic>
    </p:spTree>
    <p:extLst>
      <p:ext uri="{BB962C8B-B14F-4D97-AF65-F5344CB8AC3E}">
        <p14:creationId xmlns:p14="http://schemas.microsoft.com/office/powerpoint/2010/main" val="4281860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05048" y="3479781"/>
            <a:ext cx="2319278" cy="2334490"/>
            <a:chOff x="141993" y="1823436"/>
            <a:chExt cx="4166170" cy="3910498"/>
          </a:xfrm>
        </p:grpSpPr>
        <p:grpSp>
          <p:nvGrpSpPr>
            <p:cNvPr id="4" name="Group 3"/>
            <p:cNvGrpSpPr/>
            <p:nvPr/>
          </p:nvGrpSpPr>
          <p:grpSpPr>
            <a:xfrm>
              <a:off x="875247" y="1823436"/>
              <a:ext cx="3432916" cy="3910498"/>
              <a:chOff x="875247" y="1823436"/>
              <a:chExt cx="3507538" cy="3910498"/>
            </a:xfrm>
          </p:grpSpPr>
          <p:grpSp>
            <p:nvGrpSpPr>
              <p:cNvPr id="92" name="Group 91"/>
              <p:cNvGrpSpPr/>
              <p:nvPr/>
            </p:nvGrpSpPr>
            <p:grpSpPr>
              <a:xfrm>
                <a:off x="955925" y="2179852"/>
                <a:ext cx="1764028" cy="731285"/>
                <a:chOff x="5188325" y="1591508"/>
                <a:chExt cx="1770286" cy="994219"/>
              </a:xfrm>
            </p:grpSpPr>
            <p:sp>
              <p:nvSpPr>
                <p:cNvPr id="93" name="Rectangle 92"/>
                <p:cNvSpPr/>
                <p:nvPr/>
              </p:nvSpPr>
              <p:spPr>
                <a:xfrm>
                  <a:off x="5188325" y="1591508"/>
                  <a:ext cx="838556" cy="9942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cxnSp>
              <p:nvCxnSpPr>
                <p:cNvPr id="94" name="Straight Connector 93"/>
                <p:cNvCxnSpPr/>
                <p:nvPr/>
              </p:nvCxnSpPr>
              <p:spPr>
                <a:xfrm>
                  <a:off x="5281498" y="1777924"/>
                  <a:ext cx="652210" cy="1295"/>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281498"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281498" y="2026479"/>
                  <a:ext cx="652210" cy="1295"/>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281498" y="2150917"/>
                  <a:ext cx="652210" cy="973"/>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279577" y="2285523"/>
                  <a:ext cx="652209" cy="1294"/>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272465" y="2404427"/>
                  <a:ext cx="640489" cy="1361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6120055" y="1591508"/>
                  <a:ext cx="838556" cy="9942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cxnSp>
              <p:nvCxnSpPr>
                <p:cNvPr id="101" name="Straight Connector 100"/>
                <p:cNvCxnSpPr/>
                <p:nvPr/>
              </p:nvCxnSpPr>
              <p:spPr>
                <a:xfrm>
                  <a:off x="6213228" y="1777924"/>
                  <a:ext cx="652210" cy="1295"/>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213228"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213228" y="2026479"/>
                  <a:ext cx="652209" cy="1294"/>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213229" y="2150756"/>
                  <a:ext cx="652210" cy="1294"/>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213229" y="2275034"/>
                  <a:ext cx="652210" cy="1294"/>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213229" y="2399311"/>
                  <a:ext cx="652210" cy="1294"/>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3322083" y="2179852"/>
                <a:ext cx="835592" cy="731284"/>
                <a:chOff x="7646127" y="1591507"/>
                <a:chExt cx="838556" cy="994217"/>
              </a:xfrm>
            </p:grpSpPr>
            <p:sp>
              <p:nvSpPr>
                <p:cNvPr id="108" name="Rectangle 107"/>
                <p:cNvSpPr/>
                <p:nvPr/>
              </p:nvSpPr>
              <p:spPr>
                <a:xfrm>
                  <a:off x="7646127" y="1591507"/>
                  <a:ext cx="838556" cy="9942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cxnSp>
              <p:nvCxnSpPr>
                <p:cNvPr id="109" name="Straight Connector 108"/>
                <p:cNvCxnSpPr/>
                <p:nvPr/>
              </p:nvCxnSpPr>
              <p:spPr>
                <a:xfrm>
                  <a:off x="7739297" y="1777924"/>
                  <a:ext cx="652210" cy="1295"/>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739297" y="190220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739297" y="2026479"/>
                  <a:ext cx="652210" cy="1295"/>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739297" y="2150756"/>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739297" y="2275034"/>
                  <a:ext cx="652210" cy="1295"/>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739297" y="2399311"/>
                  <a:ext cx="652210" cy="1295"/>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1889073" y="3352801"/>
                <a:ext cx="2339084" cy="2088261"/>
                <a:chOff x="5562817" y="2490463"/>
                <a:chExt cx="2819637" cy="4071613"/>
              </a:xfrm>
            </p:grpSpPr>
            <p:grpSp>
              <p:nvGrpSpPr>
                <p:cNvPr id="116" name="Group 115"/>
                <p:cNvGrpSpPr/>
                <p:nvPr/>
              </p:nvGrpSpPr>
              <p:grpSpPr>
                <a:xfrm>
                  <a:off x="5562817" y="2490463"/>
                  <a:ext cx="2819637" cy="4065861"/>
                  <a:chOff x="5562817" y="2490463"/>
                  <a:chExt cx="2819637" cy="4065861"/>
                </a:xfrm>
              </p:grpSpPr>
              <p:grpSp>
                <p:nvGrpSpPr>
                  <p:cNvPr id="123" name="Group 122"/>
                  <p:cNvGrpSpPr/>
                  <p:nvPr/>
                </p:nvGrpSpPr>
                <p:grpSpPr>
                  <a:xfrm>
                    <a:off x="5562817" y="2490465"/>
                    <a:ext cx="576675" cy="4028765"/>
                    <a:chOff x="5562817" y="2490465"/>
                    <a:chExt cx="576675" cy="4028765"/>
                  </a:xfrm>
                </p:grpSpPr>
                <p:sp>
                  <p:nvSpPr>
                    <p:cNvPr id="159" name="Rectangle 158"/>
                    <p:cNvSpPr/>
                    <p:nvPr/>
                  </p:nvSpPr>
                  <p:spPr>
                    <a:xfrm>
                      <a:off x="5682786" y="3088160"/>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60" name="Rectangle 159"/>
                    <p:cNvSpPr/>
                    <p:nvPr/>
                  </p:nvSpPr>
                  <p:spPr>
                    <a:xfrm>
                      <a:off x="5682786" y="4275838"/>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61" name="Rectangle 160"/>
                    <p:cNvSpPr/>
                    <p:nvPr/>
                  </p:nvSpPr>
                  <p:spPr>
                    <a:xfrm>
                      <a:off x="5682786" y="5463516"/>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62" name="TextBox 161"/>
                    <p:cNvSpPr txBox="1"/>
                    <p:nvPr/>
                  </p:nvSpPr>
                  <p:spPr>
                    <a:xfrm>
                      <a:off x="5562817" y="2490465"/>
                      <a:ext cx="576675" cy="1306775"/>
                    </a:xfrm>
                    <a:prstGeom prst="rect">
                      <a:avLst/>
                    </a:prstGeom>
                    <a:noFill/>
                    <a:ln>
                      <a:noFill/>
                    </a:ln>
                  </p:spPr>
                  <p:txBody>
                    <a:bodyPr wrap="square" rtlCol="0">
                      <a:spAutoFit/>
                    </a:bodyPr>
                    <a:lstStyle/>
                    <a:p>
                      <a:pPr defTabSz="816182"/>
                      <a:r>
                        <a:rPr lang="en-US" sz="1000" dirty="0">
                          <a:solidFill>
                            <a:srgbClr val="505050"/>
                          </a:solidFill>
                        </a:rPr>
                        <a:t>C</a:t>
                      </a:r>
                      <a:r>
                        <a:rPr lang="en-US" sz="1000" dirty="0">
                          <a:solidFill>
                            <a:srgbClr val="FFFFFF"/>
                          </a:solidFill>
                        </a:rPr>
                        <a:t>1</a:t>
                      </a:r>
                    </a:p>
                  </p:txBody>
                </p:sp>
                <p:sp>
                  <p:nvSpPr>
                    <p:cNvPr id="163" name="Rectangle 162"/>
                    <p:cNvSpPr/>
                    <p:nvPr/>
                  </p:nvSpPr>
                  <p:spPr>
                    <a:xfrm>
                      <a:off x="5608218" y="3056336"/>
                      <a:ext cx="344907"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64" name="Rectangle 163"/>
                    <p:cNvSpPr/>
                    <p:nvPr/>
                  </p:nvSpPr>
                  <p:spPr>
                    <a:xfrm>
                      <a:off x="5608218" y="4238744"/>
                      <a:ext cx="344908"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grpSp>
                <p:nvGrpSpPr>
                  <p:cNvPr id="124" name="Group 123"/>
                  <p:cNvGrpSpPr/>
                  <p:nvPr/>
                </p:nvGrpSpPr>
                <p:grpSpPr>
                  <a:xfrm>
                    <a:off x="5990374" y="2490464"/>
                    <a:ext cx="482072" cy="4028766"/>
                    <a:chOff x="5990374" y="2490464"/>
                    <a:chExt cx="482072" cy="4028766"/>
                  </a:xfrm>
                </p:grpSpPr>
                <p:sp>
                  <p:nvSpPr>
                    <p:cNvPr id="153" name="Rectangle 152"/>
                    <p:cNvSpPr/>
                    <p:nvPr/>
                  </p:nvSpPr>
                  <p:spPr>
                    <a:xfrm>
                      <a:off x="6111794" y="3093431"/>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54" name="Rectangle 153"/>
                    <p:cNvSpPr/>
                    <p:nvPr/>
                  </p:nvSpPr>
                  <p:spPr>
                    <a:xfrm>
                      <a:off x="6111794" y="4275838"/>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55" name="Rectangle 154"/>
                    <p:cNvSpPr/>
                    <p:nvPr/>
                  </p:nvSpPr>
                  <p:spPr>
                    <a:xfrm>
                      <a:off x="6111794" y="5463517"/>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56" name="TextBox 155"/>
                    <p:cNvSpPr txBox="1"/>
                    <p:nvPr/>
                  </p:nvSpPr>
                  <p:spPr>
                    <a:xfrm>
                      <a:off x="5990374" y="2490464"/>
                      <a:ext cx="482072" cy="1306776"/>
                    </a:xfrm>
                    <a:prstGeom prst="rect">
                      <a:avLst/>
                    </a:prstGeom>
                    <a:noFill/>
                    <a:ln>
                      <a:noFill/>
                    </a:ln>
                  </p:spPr>
                  <p:txBody>
                    <a:bodyPr wrap="square" rtlCol="0">
                      <a:spAutoFit/>
                    </a:bodyPr>
                    <a:lstStyle/>
                    <a:p>
                      <a:pPr defTabSz="816182"/>
                      <a:r>
                        <a:rPr lang="en-US" sz="1000" dirty="0">
                          <a:solidFill>
                            <a:srgbClr val="505050"/>
                          </a:solidFill>
                        </a:rPr>
                        <a:t>C</a:t>
                      </a:r>
                      <a:r>
                        <a:rPr lang="en-US" sz="1000" dirty="0">
                          <a:solidFill>
                            <a:srgbClr val="FFFFFF"/>
                          </a:solidFill>
                        </a:rPr>
                        <a:t>2</a:t>
                      </a:r>
                    </a:p>
                  </p:txBody>
                </p:sp>
                <p:sp>
                  <p:nvSpPr>
                    <p:cNvPr id="157" name="Rectangle 156"/>
                    <p:cNvSpPr/>
                    <p:nvPr/>
                  </p:nvSpPr>
                  <p:spPr>
                    <a:xfrm>
                      <a:off x="6047129" y="3056337"/>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58" name="Rectangle 157"/>
                    <p:cNvSpPr/>
                    <p:nvPr/>
                  </p:nvSpPr>
                  <p:spPr>
                    <a:xfrm>
                      <a:off x="6041918" y="4238745"/>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grpSp>
                <p:nvGrpSpPr>
                  <p:cNvPr id="125" name="Group 124"/>
                  <p:cNvGrpSpPr/>
                  <p:nvPr/>
                </p:nvGrpSpPr>
                <p:grpSpPr>
                  <a:xfrm>
                    <a:off x="6425286" y="2490464"/>
                    <a:ext cx="525618" cy="4028766"/>
                    <a:chOff x="6425286" y="2490464"/>
                    <a:chExt cx="525618" cy="4028766"/>
                  </a:xfrm>
                </p:grpSpPr>
                <p:sp>
                  <p:nvSpPr>
                    <p:cNvPr id="147" name="Rectangle 146"/>
                    <p:cNvSpPr/>
                    <p:nvPr/>
                  </p:nvSpPr>
                  <p:spPr>
                    <a:xfrm>
                      <a:off x="6552423" y="3092923"/>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8" name="Rectangle 147"/>
                    <p:cNvSpPr/>
                    <p:nvPr/>
                  </p:nvSpPr>
                  <p:spPr>
                    <a:xfrm>
                      <a:off x="6552423" y="4271572"/>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9" name="Rectangle 148"/>
                    <p:cNvSpPr/>
                    <p:nvPr/>
                  </p:nvSpPr>
                  <p:spPr>
                    <a:xfrm>
                      <a:off x="6552423" y="5463517"/>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50" name="TextBox 149"/>
                    <p:cNvSpPr txBox="1"/>
                    <p:nvPr/>
                  </p:nvSpPr>
                  <p:spPr>
                    <a:xfrm>
                      <a:off x="6425286" y="2490464"/>
                      <a:ext cx="525618" cy="1306776"/>
                    </a:xfrm>
                    <a:prstGeom prst="rect">
                      <a:avLst/>
                    </a:prstGeom>
                    <a:noFill/>
                    <a:ln>
                      <a:noFill/>
                    </a:ln>
                  </p:spPr>
                  <p:txBody>
                    <a:bodyPr wrap="square" rtlCol="0">
                      <a:spAutoFit/>
                    </a:bodyPr>
                    <a:lstStyle/>
                    <a:p>
                      <a:pPr defTabSz="816182"/>
                      <a:r>
                        <a:rPr lang="en-US" sz="1000" dirty="0">
                          <a:solidFill>
                            <a:srgbClr val="505050"/>
                          </a:solidFill>
                        </a:rPr>
                        <a:t>C</a:t>
                      </a:r>
                      <a:r>
                        <a:rPr lang="en-US" sz="1000" dirty="0">
                          <a:solidFill>
                            <a:srgbClr val="FFFFFF"/>
                          </a:solidFill>
                        </a:rPr>
                        <a:t>3</a:t>
                      </a:r>
                    </a:p>
                  </p:txBody>
                </p:sp>
                <p:sp>
                  <p:nvSpPr>
                    <p:cNvPr id="151" name="Rectangle 150"/>
                    <p:cNvSpPr/>
                    <p:nvPr/>
                  </p:nvSpPr>
                  <p:spPr>
                    <a:xfrm>
                      <a:off x="6477343" y="3055829"/>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52" name="Rectangle 151"/>
                    <p:cNvSpPr/>
                    <p:nvPr/>
                  </p:nvSpPr>
                  <p:spPr>
                    <a:xfrm>
                      <a:off x="6485981" y="4238745"/>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grpSp>
                <p:nvGrpSpPr>
                  <p:cNvPr id="126" name="Group 125"/>
                  <p:cNvGrpSpPr/>
                  <p:nvPr/>
                </p:nvGrpSpPr>
                <p:grpSpPr>
                  <a:xfrm>
                    <a:off x="7282281" y="2490463"/>
                    <a:ext cx="560038" cy="4028767"/>
                    <a:chOff x="7282281" y="2490463"/>
                    <a:chExt cx="560038" cy="4028767"/>
                  </a:xfrm>
                </p:grpSpPr>
                <p:sp>
                  <p:nvSpPr>
                    <p:cNvPr id="141" name="Rectangle 140"/>
                    <p:cNvSpPr/>
                    <p:nvPr/>
                  </p:nvSpPr>
                  <p:spPr>
                    <a:xfrm>
                      <a:off x="7404198" y="3092924"/>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2" name="Rectangle 141"/>
                    <p:cNvSpPr/>
                    <p:nvPr/>
                  </p:nvSpPr>
                  <p:spPr>
                    <a:xfrm>
                      <a:off x="7404198" y="4275838"/>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3" name="Rectangle 142"/>
                    <p:cNvSpPr/>
                    <p:nvPr/>
                  </p:nvSpPr>
                  <p:spPr>
                    <a:xfrm>
                      <a:off x="7404198" y="5463516"/>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4" name="TextBox 143"/>
                    <p:cNvSpPr txBox="1"/>
                    <p:nvPr/>
                  </p:nvSpPr>
                  <p:spPr>
                    <a:xfrm>
                      <a:off x="7282281" y="2490463"/>
                      <a:ext cx="560038" cy="1306775"/>
                    </a:xfrm>
                    <a:prstGeom prst="rect">
                      <a:avLst/>
                    </a:prstGeom>
                    <a:noFill/>
                    <a:ln>
                      <a:noFill/>
                    </a:ln>
                  </p:spPr>
                  <p:txBody>
                    <a:bodyPr wrap="square" rtlCol="0">
                      <a:spAutoFit/>
                    </a:bodyPr>
                    <a:lstStyle/>
                    <a:p>
                      <a:pPr defTabSz="816182"/>
                      <a:r>
                        <a:rPr lang="en-US" sz="1000" dirty="0">
                          <a:solidFill>
                            <a:srgbClr val="505050"/>
                          </a:solidFill>
                        </a:rPr>
                        <a:t>C</a:t>
                      </a:r>
                      <a:r>
                        <a:rPr lang="en-US" sz="1000" dirty="0">
                          <a:solidFill>
                            <a:srgbClr val="FFFFFF"/>
                          </a:solidFill>
                        </a:rPr>
                        <a:t>5</a:t>
                      </a:r>
                    </a:p>
                  </p:txBody>
                </p:sp>
                <p:sp>
                  <p:nvSpPr>
                    <p:cNvPr id="145" name="Rectangle 144"/>
                    <p:cNvSpPr/>
                    <p:nvPr/>
                  </p:nvSpPr>
                  <p:spPr>
                    <a:xfrm>
                      <a:off x="7325647" y="3056337"/>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6" name="Rectangle 145"/>
                    <p:cNvSpPr/>
                    <p:nvPr/>
                  </p:nvSpPr>
                  <p:spPr>
                    <a:xfrm>
                      <a:off x="7336597" y="4238744"/>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grpSp>
                <p:nvGrpSpPr>
                  <p:cNvPr id="127" name="Group 126"/>
                  <p:cNvGrpSpPr/>
                  <p:nvPr/>
                </p:nvGrpSpPr>
                <p:grpSpPr>
                  <a:xfrm>
                    <a:off x="7715495" y="2490463"/>
                    <a:ext cx="666959" cy="4028767"/>
                    <a:chOff x="7715495" y="2490463"/>
                    <a:chExt cx="666959" cy="4028767"/>
                  </a:xfrm>
                </p:grpSpPr>
                <p:sp>
                  <p:nvSpPr>
                    <p:cNvPr id="135" name="Rectangle 134"/>
                    <p:cNvSpPr/>
                    <p:nvPr/>
                  </p:nvSpPr>
                  <p:spPr>
                    <a:xfrm>
                      <a:off x="7834030" y="3088160"/>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6" name="Rectangle 135"/>
                    <p:cNvSpPr/>
                    <p:nvPr/>
                  </p:nvSpPr>
                  <p:spPr>
                    <a:xfrm>
                      <a:off x="7834030" y="4271572"/>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7" name="Rectangle 136"/>
                    <p:cNvSpPr/>
                    <p:nvPr/>
                  </p:nvSpPr>
                  <p:spPr>
                    <a:xfrm>
                      <a:off x="7834030" y="5463516"/>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8" name="TextBox 137"/>
                    <p:cNvSpPr txBox="1"/>
                    <p:nvPr/>
                  </p:nvSpPr>
                  <p:spPr>
                    <a:xfrm>
                      <a:off x="7715495" y="2490463"/>
                      <a:ext cx="666959" cy="1306775"/>
                    </a:xfrm>
                    <a:prstGeom prst="rect">
                      <a:avLst/>
                    </a:prstGeom>
                    <a:noFill/>
                    <a:ln>
                      <a:noFill/>
                    </a:ln>
                  </p:spPr>
                  <p:txBody>
                    <a:bodyPr wrap="square" rtlCol="0">
                      <a:spAutoFit/>
                    </a:bodyPr>
                    <a:lstStyle/>
                    <a:p>
                      <a:pPr defTabSz="816182"/>
                      <a:r>
                        <a:rPr lang="en-US" sz="1000" dirty="0">
                          <a:solidFill>
                            <a:srgbClr val="505050"/>
                          </a:solidFill>
                        </a:rPr>
                        <a:t>C</a:t>
                      </a:r>
                    </a:p>
                    <a:p>
                      <a:pPr defTabSz="816182"/>
                      <a:r>
                        <a:rPr lang="en-US" sz="1000" dirty="0">
                          <a:solidFill>
                            <a:srgbClr val="FFFFFF"/>
                          </a:solidFill>
                        </a:rPr>
                        <a:t>6</a:t>
                      </a:r>
                    </a:p>
                  </p:txBody>
                </p:sp>
                <p:sp>
                  <p:nvSpPr>
                    <p:cNvPr id="139" name="Rectangle 138"/>
                    <p:cNvSpPr/>
                    <p:nvPr/>
                  </p:nvSpPr>
                  <p:spPr>
                    <a:xfrm>
                      <a:off x="7752775" y="3051066"/>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40" name="Rectangle 139"/>
                    <p:cNvSpPr/>
                    <p:nvPr/>
                  </p:nvSpPr>
                  <p:spPr>
                    <a:xfrm>
                      <a:off x="7763653" y="4238745"/>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grpSp>
                <p:nvGrpSpPr>
                  <p:cNvPr id="128" name="Group 127"/>
                  <p:cNvGrpSpPr/>
                  <p:nvPr/>
                </p:nvGrpSpPr>
                <p:grpSpPr>
                  <a:xfrm>
                    <a:off x="6873578" y="2490463"/>
                    <a:ext cx="551711" cy="4065861"/>
                    <a:chOff x="6873578" y="2490463"/>
                    <a:chExt cx="551711" cy="4065861"/>
                  </a:xfrm>
                </p:grpSpPr>
                <p:sp>
                  <p:nvSpPr>
                    <p:cNvPr id="129" name="Rectangle 128"/>
                    <p:cNvSpPr/>
                    <p:nvPr/>
                  </p:nvSpPr>
                  <p:spPr>
                    <a:xfrm>
                      <a:off x="6992896" y="3092924"/>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0" name="Rectangle 129"/>
                    <p:cNvSpPr/>
                    <p:nvPr/>
                  </p:nvSpPr>
                  <p:spPr>
                    <a:xfrm>
                      <a:off x="6992896" y="4278903"/>
                      <a:ext cx="199448" cy="105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1" name="TextBox 130"/>
                    <p:cNvSpPr txBox="1"/>
                    <p:nvPr/>
                  </p:nvSpPr>
                  <p:spPr>
                    <a:xfrm>
                      <a:off x="6873578" y="2490463"/>
                      <a:ext cx="551711" cy="1306775"/>
                    </a:xfrm>
                    <a:prstGeom prst="rect">
                      <a:avLst/>
                    </a:prstGeom>
                    <a:noFill/>
                    <a:ln>
                      <a:noFill/>
                    </a:ln>
                  </p:spPr>
                  <p:txBody>
                    <a:bodyPr wrap="square" rtlCol="0">
                      <a:spAutoFit/>
                    </a:bodyPr>
                    <a:lstStyle/>
                    <a:p>
                      <a:pPr defTabSz="816182"/>
                      <a:r>
                        <a:rPr lang="en-US" sz="1000" dirty="0">
                          <a:solidFill>
                            <a:srgbClr val="505050"/>
                          </a:solidFill>
                        </a:rPr>
                        <a:t>C</a:t>
                      </a:r>
                      <a:r>
                        <a:rPr lang="en-US" sz="1000" dirty="0">
                          <a:solidFill>
                            <a:srgbClr val="FFFFFF"/>
                          </a:solidFill>
                        </a:rPr>
                        <a:t>4</a:t>
                      </a:r>
                    </a:p>
                  </p:txBody>
                </p:sp>
                <p:sp>
                  <p:nvSpPr>
                    <p:cNvPr id="132" name="Rectangle 131"/>
                    <p:cNvSpPr/>
                    <p:nvPr/>
                  </p:nvSpPr>
                  <p:spPr>
                    <a:xfrm>
                      <a:off x="6911763" y="3056337"/>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3" name="Rectangle 132"/>
                    <p:cNvSpPr/>
                    <p:nvPr/>
                  </p:nvSpPr>
                  <p:spPr>
                    <a:xfrm>
                      <a:off x="6918920" y="4238745"/>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34" name="Rectangle 133"/>
                    <p:cNvSpPr/>
                    <p:nvPr/>
                  </p:nvSpPr>
                  <p:spPr>
                    <a:xfrm>
                      <a:off x="6944643" y="5426422"/>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grpSp>
            <p:sp>
              <p:nvSpPr>
                <p:cNvPr id="117" name="Rectangle 116"/>
                <p:cNvSpPr/>
                <p:nvPr/>
              </p:nvSpPr>
              <p:spPr>
                <a:xfrm>
                  <a:off x="6992896" y="5463516"/>
                  <a:ext cx="199448" cy="1055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18" name="Rectangle 117"/>
                <p:cNvSpPr/>
                <p:nvPr/>
              </p:nvSpPr>
              <p:spPr>
                <a:xfrm>
                  <a:off x="7334662" y="5426422"/>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19" name="Rectangle 118"/>
                <p:cNvSpPr/>
                <p:nvPr/>
              </p:nvSpPr>
              <p:spPr>
                <a:xfrm>
                  <a:off x="7777942" y="5422342"/>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20" name="Rectangle 119"/>
                <p:cNvSpPr/>
                <p:nvPr/>
              </p:nvSpPr>
              <p:spPr>
                <a:xfrm>
                  <a:off x="6490536" y="5432174"/>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21" name="Rectangle 120"/>
                <p:cNvSpPr/>
                <p:nvPr/>
              </p:nvSpPr>
              <p:spPr>
                <a:xfrm>
                  <a:off x="6041918" y="5426422"/>
                  <a:ext cx="333136"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sp>
              <p:nvSpPr>
                <p:cNvPr id="122" name="Rectangle 121"/>
                <p:cNvSpPr/>
                <p:nvPr/>
              </p:nvSpPr>
              <p:spPr>
                <a:xfrm>
                  <a:off x="5608218" y="5426422"/>
                  <a:ext cx="344907" cy="1129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2"/>
                  <a:endParaRPr lang="en-US" sz="1375" dirty="0">
                    <a:solidFill>
                      <a:srgbClr val="FFFFFF"/>
                    </a:solidFill>
                  </a:endParaRPr>
                </a:p>
              </p:txBody>
            </p:sp>
          </p:grpSp>
          <p:sp>
            <p:nvSpPr>
              <p:cNvPr id="166" name="Oval 165"/>
              <p:cNvSpPr/>
              <p:nvPr/>
            </p:nvSpPr>
            <p:spPr bwMode="auto">
              <a:xfrm>
                <a:off x="2789687" y="2625465"/>
                <a:ext cx="91117" cy="67258"/>
              </a:xfrm>
              <a:prstGeom prst="ellipse">
                <a:avLst/>
              </a:prstGeom>
              <a:solidFill>
                <a:srgbClr val="FF0000"/>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1624" tIns="40812" rIns="81624" bIns="40812" numCol="1" rtlCol="0" anchor="ctr" anchorCtr="0" compatLnSpc="1">
                <a:prstTxWarp prst="textNoShape">
                  <a:avLst/>
                </a:prstTxWarp>
              </a:bodyPr>
              <a:lstStyle/>
              <a:p>
                <a:pPr algn="ctr" defTabSz="815946" fontAlgn="base">
                  <a:spcBef>
                    <a:spcPct val="0"/>
                  </a:spcBef>
                  <a:spcAft>
                    <a:spcPct val="0"/>
                  </a:spcAft>
                </a:pPr>
                <a:endParaRPr lang="en-US" sz="1937" dirty="0">
                  <a:gradFill>
                    <a:gsLst>
                      <a:gs pos="0">
                        <a:srgbClr val="FFFFFF"/>
                      </a:gs>
                      <a:gs pos="100000">
                        <a:srgbClr val="FFFFFF"/>
                      </a:gs>
                    </a:gsLst>
                    <a:lin ang="5400000" scaled="0"/>
                  </a:gradFill>
                </a:endParaRPr>
              </a:p>
            </p:txBody>
          </p:sp>
          <p:sp>
            <p:nvSpPr>
              <p:cNvPr id="167" name="Oval 166"/>
              <p:cNvSpPr/>
              <p:nvPr/>
            </p:nvSpPr>
            <p:spPr bwMode="auto">
              <a:xfrm>
                <a:off x="3005382" y="2625465"/>
                <a:ext cx="91117" cy="67258"/>
              </a:xfrm>
              <a:prstGeom prst="ellipse">
                <a:avLst/>
              </a:prstGeom>
              <a:solidFill>
                <a:srgbClr val="FF0000"/>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1624" tIns="40812" rIns="81624" bIns="40812" numCol="1" rtlCol="0" anchor="ctr" anchorCtr="0" compatLnSpc="1">
                <a:prstTxWarp prst="textNoShape">
                  <a:avLst/>
                </a:prstTxWarp>
              </a:bodyPr>
              <a:lstStyle/>
              <a:p>
                <a:pPr algn="ctr" defTabSz="815946" fontAlgn="base">
                  <a:spcBef>
                    <a:spcPct val="0"/>
                  </a:spcBef>
                  <a:spcAft>
                    <a:spcPct val="0"/>
                  </a:spcAft>
                </a:pPr>
                <a:endParaRPr lang="en-US" sz="1937" dirty="0">
                  <a:gradFill>
                    <a:gsLst>
                      <a:gs pos="0">
                        <a:srgbClr val="FFFFFF"/>
                      </a:gs>
                      <a:gs pos="100000">
                        <a:srgbClr val="FFFFFF"/>
                      </a:gs>
                    </a:gsLst>
                    <a:lin ang="5400000" scaled="0"/>
                  </a:gradFill>
                </a:endParaRPr>
              </a:p>
            </p:txBody>
          </p:sp>
          <p:sp>
            <p:nvSpPr>
              <p:cNvPr id="168" name="Rectangle 167"/>
              <p:cNvSpPr/>
              <p:nvPr/>
            </p:nvSpPr>
            <p:spPr bwMode="auto">
              <a:xfrm>
                <a:off x="875247" y="1959816"/>
                <a:ext cx="3507538" cy="1135219"/>
              </a:xfrm>
              <a:prstGeom prst="rect">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1624" tIns="40812" rIns="81624" bIns="40812" numCol="1" rtlCol="0" anchor="ctr" anchorCtr="0" compatLnSpc="1">
                <a:prstTxWarp prst="textNoShape">
                  <a:avLst/>
                </a:prstTxWarp>
              </a:bodyPr>
              <a:lstStyle/>
              <a:p>
                <a:pPr algn="ctr" defTabSz="815946" fontAlgn="base">
                  <a:spcBef>
                    <a:spcPct val="0"/>
                  </a:spcBef>
                  <a:spcAft>
                    <a:spcPct val="0"/>
                  </a:spcAft>
                </a:pPr>
                <a:endParaRPr lang="en-US" sz="1937" dirty="0">
                  <a:gradFill>
                    <a:gsLst>
                      <a:gs pos="0">
                        <a:srgbClr val="FFFFFF"/>
                      </a:gs>
                      <a:gs pos="100000">
                        <a:srgbClr val="FFFFFF"/>
                      </a:gs>
                    </a:gsLst>
                    <a:lin ang="5400000" scaled="0"/>
                  </a:gradFill>
                </a:endParaRPr>
              </a:p>
            </p:txBody>
          </p:sp>
          <p:sp>
            <p:nvSpPr>
              <p:cNvPr id="169" name="TextBox 168"/>
              <p:cNvSpPr txBox="1"/>
              <p:nvPr/>
            </p:nvSpPr>
            <p:spPr>
              <a:xfrm>
                <a:off x="1110473" y="1823436"/>
                <a:ext cx="2897438" cy="257777"/>
              </a:xfrm>
              <a:prstGeom prst="rect">
                <a:avLst/>
              </a:prstGeom>
              <a:noFill/>
            </p:spPr>
            <p:txBody>
              <a:bodyPr wrap="square" lIns="0" tIns="0" rIns="0" bIns="0" rtlCol="0">
                <a:spAutoFit/>
              </a:bodyPr>
              <a:lstStyle/>
              <a:p>
                <a:pPr defTabSz="816182"/>
                <a:r>
                  <a:rPr lang="en-US" sz="1000" dirty="0">
                    <a:gradFill>
                      <a:gsLst>
                        <a:gs pos="0">
                          <a:srgbClr val="FFFFFF"/>
                        </a:gs>
                        <a:gs pos="86000">
                          <a:srgbClr val="FFFFFF"/>
                        </a:gs>
                      </a:gsLst>
                      <a:lin ang="5400000" scaled="0"/>
                    </a:gradFill>
                  </a:rPr>
                  <a:t>Existing Tables (Partitions)</a:t>
                </a:r>
              </a:p>
            </p:txBody>
          </p:sp>
          <p:sp>
            <p:nvSpPr>
              <p:cNvPr id="170" name="Rectangle 169"/>
              <p:cNvSpPr/>
              <p:nvPr/>
            </p:nvSpPr>
            <p:spPr bwMode="auto">
              <a:xfrm>
                <a:off x="1635467" y="3400283"/>
                <a:ext cx="2592690" cy="233365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1624" tIns="40812" rIns="81624" bIns="40812" numCol="1" rtlCol="0" anchor="ctr" anchorCtr="0" compatLnSpc="1">
                <a:prstTxWarp prst="textNoShape">
                  <a:avLst/>
                </a:prstTxWarp>
              </a:bodyPr>
              <a:lstStyle/>
              <a:p>
                <a:pPr algn="ctr" defTabSz="815946" fontAlgn="base">
                  <a:spcBef>
                    <a:spcPct val="0"/>
                  </a:spcBef>
                  <a:spcAft>
                    <a:spcPct val="0"/>
                  </a:spcAft>
                </a:pPr>
                <a:endParaRPr lang="en-US" sz="1937" dirty="0">
                  <a:gradFill>
                    <a:gsLst>
                      <a:gs pos="0">
                        <a:srgbClr val="FFFFFF"/>
                      </a:gs>
                      <a:gs pos="100000">
                        <a:srgbClr val="FFFFFF"/>
                      </a:gs>
                    </a:gsLst>
                    <a:lin ang="5400000" scaled="0"/>
                  </a:gradFill>
                </a:endParaRPr>
              </a:p>
            </p:txBody>
          </p:sp>
          <p:cxnSp>
            <p:nvCxnSpPr>
              <p:cNvPr id="171" name="Straight Connector 170"/>
              <p:cNvCxnSpPr/>
              <p:nvPr/>
            </p:nvCxnSpPr>
            <p:spPr>
              <a:xfrm flipH="1">
                <a:off x="3925417" y="3106415"/>
                <a:ext cx="13240" cy="302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497591" y="3106415"/>
                <a:ext cx="323890" cy="302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1999585" y="5436015"/>
                <a:ext cx="2101003" cy="257777"/>
              </a:xfrm>
              <a:prstGeom prst="rect">
                <a:avLst/>
              </a:prstGeom>
              <a:noFill/>
            </p:spPr>
            <p:txBody>
              <a:bodyPr wrap="square" lIns="0" tIns="0" rIns="0" bIns="0" rtlCol="0">
                <a:spAutoFit/>
              </a:bodyPr>
              <a:lstStyle/>
              <a:p>
                <a:pPr defTabSz="816182"/>
                <a:r>
                  <a:rPr lang="en-US" sz="1000" dirty="0">
                    <a:gradFill>
                      <a:gsLst>
                        <a:gs pos="0">
                          <a:srgbClr val="FFFFFF"/>
                        </a:gs>
                        <a:gs pos="86000">
                          <a:srgbClr val="FFFFFF"/>
                        </a:gs>
                      </a:gsLst>
                      <a:lin ang="5400000" scaled="0"/>
                    </a:gradFill>
                  </a:rPr>
                  <a:t>Needed columns</a:t>
                </a:r>
              </a:p>
            </p:txBody>
          </p:sp>
        </p:grpSp>
        <p:sp>
          <p:nvSpPr>
            <p:cNvPr id="90" name="TextBox 89"/>
            <p:cNvSpPr txBox="1"/>
            <p:nvPr/>
          </p:nvSpPr>
          <p:spPr>
            <a:xfrm>
              <a:off x="141993" y="3881546"/>
              <a:ext cx="1452041" cy="676667"/>
            </a:xfrm>
            <a:prstGeom prst="rect">
              <a:avLst/>
            </a:prstGeom>
            <a:noFill/>
          </p:spPr>
          <p:txBody>
            <a:bodyPr wrap="square" lIns="0" tIns="0" rIns="0" bIns="0" rtlCol="0">
              <a:spAutoFit/>
            </a:bodyPr>
            <a:lstStyle/>
            <a:p>
              <a:pPr defTabSz="685691"/>
              <a:r>
                <a:rPr lang="en-US" sz="875" dirty="0">
                  <a:solidFill>
                    <a:srgbClr val="505050"/>
                  </a:solidFill>
                  <a:latin typeface="Calibri"/>
                </a:rPr>
                <a:t>Columnstore Index Representation</a:t>
              </a:r>
            </a:p>
          </p:txBody>
        </p:sp>
      </p:grpSp>
      <p:sp>
        <p:nvSpPr>
          <p:cNvPr id="6" name="Title 5"/>
          <p:cNvSpPr>
            <a:spLocks noGrp="1"/>
          </p:cNvSpPr>
          <p:nvPr>
            <p:ph type="title"/>
          </p:nvPr>
        </p:nvSpPr>
        <p:spPr/>
        <p:txBody>
          <a:bodyPr/>
          <a:lstStyle/>
          <a:p>
            <a:r>
              <a:rPr lang="en-US" dirty="0" smtClean="0"/>
              <a:t>In-memory in the data warehouse</a:t>
            </a:r>
            <a:br>
              <a:rPr lang="en-US" dirty="0" smtClean="0"/>
            </a:br>
            <a:r>
              <a:rPr lang="en-US" sz="1765" dirty="0">
                <a:solidFill>
                  <a:schemeClr val="tx2"/>
                </a:solidFill>
              </a:rPr>
              <a:t>Data stored row-wise: Heaps, b-trees, key-value</a:t>
            </a:r>
          </a:p>
        </p:txBody>
      </p:sp>
      <p:sp>
        <p:nvSpPr>
          <p:cNvPr id="11" name="Slide Number Placeholder 10"/>
          <p:cNvSpPr>
            <a:spLocks noGrp="1"/>
          </p:cNvSpPr>
          <p:nvPr>
            <p:ph type="sldNum" sz="quarter" idx="11"/>
          </p:nvPr>
        </p:nvSpPr>
        <p:spPr/>
        <p:txBody>
          <a:bodyPr/>
          <a:lstStyle/>
          <a:p>
            <a:fld id="{27258FFF-F925-446B-8502-81C933981705}" type="slidenum">
              <a:rPr lang="en-US" smtClean="0"/>
              <a:pPr/>
              <a:t>10</a:t>
            </a:fld>
            <a:endParaRPr lang="en-US" dirty="0"/>
          </a:p>
        </p:txBody>
      </p:sp>
      <p:sp>
        <p:nvSpPr>
          <p:cNvPr id="8" name="Text Placeholder 7"/>
          <p:cNvSpPr>
            <a:spLocks noGrp="1"/>
          </p:cNvSpPr>
          <p:nvPr>
            <p:ph type="body" sz="quarter" idx="13"/>
          </p:nvPr>
        </p:nvSpPr>
        <p:spPr>
          <a:xfrm>
            <a:off x="201931" y="2420523"/>
            <a:ext cx="4078664" cy="3001957"/>
          </a:xfrm>
        </p:spPr>
        <p:txBody>
          <a:bodyPr/>
          <a:lstStyle/>
          <a:p>
            <a:r>
              <a:rPr lang="en-US" dirty="0" smtClean="0"/>
              <a:t>In-Memory Columnstore</a:t>
            </a:r>
          </a:p>
          <a:p>
            <a:r>
              <a:rPr lang="en-US" dirty="0" smtClean="0"/>
              <a:t>Both memory and disk</a:t>
            </a:r>
          </a:p>
          <a:p>
            <a:r>
              <a:rPr lang="en-US" dirty="0" smtClean="0"/>
              <a:t>Built-in to core RDBMS engine</a:t>
            </a:r>
          </a:p>
          <a:p>
            <a:r>
              <a:rPr lang="en-US" dirty="0" smtClean="0"/>
              <a:t>Customer Benefits:</a:t>
            </a:r>
          </a:p>
          <a:p>
            <a:pPr lvl="1"/>
            <a:r>
              <a:rPr lang="en-US" dirty="0" smtClean="0"/>
              <a:t>10-100x faster</a:t>
            </a:r>
          </a:p>
          <a:p>
            <a:pPr lvl="1"/>
            <a:r>
              <a:rPr lang="en-US" dirty="0" smtClean="0"/>
              <a:t>Reduced design effort</a:t>
            </a:r>
          </a:p>
          <a:p>
            <a:pPr lvl="1"/>
            <a:r>
              <a:rPr lang="en-US" dirty="0" smtClean="0"/>
              <a:t>Work on customers’ existing hardware</a:t>
            </a:r>
          </a:p>
          <a:p>
            <a:pPr lvl="1"/>
            <a:r>
              <a:rPr lang="en-US" dirty="0" smtClean="0"/>
              <a:t>Easy upgrade; Easy deployment</a:t>
            </a:r>
            <a:endParaRPr lang="en-US" dirty="0"/>
          </a:p>
        </p:txBody>
      </p:sp>
      <p:sp>
        <p:nvSpPr>
          <p:cNvPr id="91" name="Rectangle 90"/>
          <p:cNvSpPr/>
          <p:nvPr/>
        </p:nvSpPr>
        <p:spPr>
          <a:xfrm>
            <a:off x="4814514" y="2079190"/>
            <a:ext cx="3733271" cy="1334164"/>
          </a:xfrm>
          <a:prstGeom prst="rect">
            <a:avLst/>
          </a:prstGeom>
          <a:solidFill>
            <a:schemeClr val="bg1">
              <a:lumMod val="95000"/>
            </a:schemeClr>
          </a:solidFill>
          <a:effectLst/>
        </p:spPr>
        <p:txBody>
          <a:bodyPr wrap="square" lIns="244882" tIns="244882" rIns="244882" bIns="244882">
            <a:noAutofit/>
          </a:bodyPr>
          <a:lstStyle/>
          <a:p>
            <a:pPr defTabSz="685691"/>
            <a:r>
              <a:rPr lang="en-US" sz="1250" kern="0" dirty="0">
                <a:solidFill>
                  <a:srgbClr val="505050"/>
                </a:solidFill>
                <a:latin typeface="+mj-lt"/>
                <a:ea typeface="Segoe UI" pitchFamily="34" charset="0"/>
                <a:cs typeface="Segoe UI" pitchFamily="34" charset="0"/>
              </a:rPr>
              <a:t>“By using SQL Server 2012 In-Memory ColumnStore, we were able to extract about 100 million records in </a:t>
            </a:r>
            <a:r>
              <a:rPr lang="en-US" sz="1250" kern="0" dirty="0">
                <a:solidFill>
                  <a:schemeClr val="accent1"/>
                </a:solidFill>
                <a:latin typeface="+mj-lt"/>
                <a:ea typeface="Segoe UI" pitchFamily="34" charset="0"/>
                <a:cs typeface="Segoe UI" pitchFamily="34" charset="0"/>
              </a:rPr>
              <a:t>2 or 3 seconds</a:t>
            </a:r>
            <a:r>
              <a:rPr lang="en-US" sz="1250" b="1" kern="0" dirty="0">
                <a:solidFill>
                  <a:srgbClr val="505050"/>
                </a:solidFill>
                <a:latin typeface="+mj-lt"/>
                <a:ea typeface="Segoe UI" pitchFamily="34" charset="0"/>
                <a:cs typeface="Segoe UI" pitchFamily="34" charset="0"/>
              </a:rPr>
              <a:t> </a:t>
            </a:r>
            <a:r>
              <a:rPr lang="en-US" sz="1250" kern="0" dirty="0">
                <a:solidFill>
                  <a:srgbClr val="505050"/>
                </a:solidFill>
                <a:latin typeface="+mj-lt"/>
                <a:ea typeface="Segoe UI" pitchFamily="34" charset="0"/>
                <a:cs typeface="Segoe UI" pitchFamily="34" charset="0"/>
              </a:rPr>
              <a:t>versus the </a:t>
            </a:r>
            <a:r>
              <a:rPr lang="en-US" sz="1250" kern="0" dirty="0">
                <a:solidFill>
                  <a:schemeClr val="accent1"/>
                </a:solidFill>
                <a:latin typeface="+mj-lt"/>
                <a:ea typeface="Segoe UI" pitchFamily="34" charset="0"/>
                <a:cs typeface="Segoe UI" pitchFamily="34" charset="0"/>
              </a:rPr>
              <a:t>30 minutes required</a:t>
            </a:r>
            <a:r>
              <a:rPr lang="en-US" sz="1250" b="1" kern="0" dirty="0">
                <a:solidFill>
                  <a:srgbClr val="505050"/>
                </a:solidFill>
                <a:latin typeface="+mj-lt"/>
                <a:ea typeface="Segoe UI" pitchFamily="34" charset="0"/>
                <a:cs typeface="Segoe UI" pitchFamily="34" charset="0"/>
              </a:rPr>
              <a:t> </a:t>
            </a:r>
            <a:r>
              <a:rPr lang="en-US" sz="1250" kern="0" dirty="0">
                <a:solidFill>
                  <a:srgbClr val="505050"/>
                </a:solidFill>
                <a:latin typeface="+mj-lt"/>
                <a:ea typeface="Segoe UI" pitchFamily="34" charset="0"/>
                <a:cs typeface="Segoe UI" pitchFamily="34" charset="0"/>
              </a:rPr>
              <a:t>previously.“</a:t>
            </a:r>
          </a:p>
          <a:p>
            <a:pPr algn="r" defTabSz="685691">
              <a:spcBef>
                <a:spcPts val="441"/>
              </a:spcBef>
            </a:pPr>
            <a:r>
              <a:rPr lang="en-US" sz="1029" kern="0" dirty="0">
                <a:solidFill>
                  <a:srgbClr val="505050"/>
                </a:solidFill>
                <a:latin typeface="Segoe UI" panose="020B0502040204020203" pitchFamily="34" charset="0"/>
                <a:ea typeface="Segoe UI" pitchFamily="34" charset="0"/>
                <a:cs typeface="Segoe UI" pitchFamily="34" charset="0"/>
              </a:rPr>
              <a:t>–</a:t>
            </a:r>
            <a:r>
              <a:rPr lang="en-US" sz="1029" kern="0" dirty="0">
                <a:solidFill>
                  <a:srgbClr val="505050"/>
                </a:solidFill>
                <a:ea typeface="Segoe UI" pitchFamily="34" charset="0"/>
                <a:cs typeface="Segoe UI" pitchFamily="34" charset="0"/>
              </a:rPr>
              <a:t>Atsuo Nakajima Asst Director, Bank of Nagoya </a:t>
            </a:r>
            <a:endParaRPr lang="en-US" sz="1029" kern="0" dirty="0">
              <a:solidFill>
                <a:srgbClr val="505050"/>
              </a:solidFill>
              <a:latin typeface="+mj-lt"/>
              <a:ea typeface="Segoe UI" pitchFamily="34" charset="0"/>
              <a:cs typeface="Segoe UI" pitchFamily="34" charset="0"/>
            </a:endParaRPr>
          </a:p>
          <a:p>
            <a:pPr defTabSz="685691"/>
            <a:endParaRPr lang="en-US" sz="1250" kern="0" dirty="0">
              <a:solidFill>
                <a:srgbClr val="262626"/>
              </a:solidFill>
              <a:ea typeface="Segoe UI" pitchFamily="34" charset="0"/>
              <a:cs typeface="Segoe UI" pitchFamily="34" charset="0"/>
            </a:endParaRPr>
          </a:p>
        </p:txBody>
      </p:sp>
    </p:spTree>
    <p:extLst>
      <p:ext uri="{BB962C8B-B14F-4D97-AF65-F5344CB8AC3E}">
        <p14:creationId xmlns:p14="http://schemas.microsoft.com/office/powerpoint/2010/main" val="54212638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Updatable columnstore index</a:t>
            </a:r>
            <a:endParaRPr lang="en-US" dirty="0"/>
          </a:p>
        </p:txBody>
      </p:sp>
      <p:sp>
        <p:nvSpPr>
          <p:cNvPr id="112" name="Content Placeholder 2"/>
          <p:cNvSpPr>
            <a:spLocks noGrp="1"/>
          </p:cNvSpPr>
          <p:nvPr>
            <p:ph sz="quarter" idx="4294967295"/>
          </p:nvPr>
        </p:nvSpPr>
        <p:spPr>
          <a:xfrm>
            <a:off x="4891718" y="1731864"/>
            <a:ext cx="3732222" cy="4047788"/>
          </a:xfrm>
          <a:solidFill>
            <a:schemeClr val="bg1">
              <a:lumMod val="95000"/>
            </a:schemeClr>
          </a:solidFill>
        </p:spPr>
        <p:txBody>
          <a:bodyPr>
            <a:noAutofit/>
          </a:bodyPr>
          <a:lstStyle/>
          <a:p>
            <a:pPr>
              <a:spcBef>
                <a:spcPts val="0"/>
              </a:spcBef>
              <a:spcAft>
                <a:spcPts val="441"/>
              </a:spcAft>
            </a:pPr>
            <a:r>
              <a:rPr lang="en-US" sz="1176" dirty="0"/>
              <a:t>Table consists of column store and row store</a:t>
            </a:r>
          </a:p>
          <a:p>
            <a:pPr>
              <a:spcBef>
                <a:spcPts val="0"/>
              </a:spcBef>
              <a:spcAft>
                <a:spcPts val="441"/>
              </a:spcAft>
            </a:pPr>
            <a:r>
              <a:rPr lang="en-US" sz="1176" dirty="0"/>
              <a:t>DML (update, delete, insert) operations leverage delta store</a:t>
            </a:r>
          </a:p>
          <a:p>
            <a:pPr>
              <a:spcBef>
                <a:spcPts val="0"/>
              </a:spcBef>
              <a:spcAft>
                <a:spcPts val="441"/>
              </a:spcAft>
            </a:pPr>
            <a:r>
              <a:rPr lang="en-US" sz="1176" dirty="0"/>
              <a:t>INSERT Values</a:t>
            </a:r>
          </a:p>
          <a:p>
            <a:pPr lvl="1">
              <a:spcBef>
                <a:spcPts val="0"/>
              </a:spcBef>
              <a:spcAft>
                <a:spcPts val="221"/>
              </a:spcAft>
              <a:buFont typeface="Segoe UI" panose="020B0502040204020203" pitchFamily="34" charset="0"/>
              <a:buChar char="–"/>
            </a:pPr>
            <a:r>
              <a:rPr lang="en-US" sz="1029" dirty="0"/>
              <a:t>Always lands into delta store</a:t>
            </a:r>
          </a:p>
          <a:p>
            <a:pPr>
              <a:spcBef>
                <a:spcPts val="0"/>
              </a:spcBef>
              <a:spcAft>
                <a:spcPts val="441"/>
              </a:spcAft>
            </a:pPr>
            <a:r>
              <a:rPr lang="en-US" sz="1176" dirty="0"/>
              <a:t>DELETE</a:t>
            </a:r>
          </a:p>
          <a:p>
            <a:pPr lvl="1">
              <a:spcBef>
                <a:spcPts val="0"/>
              </a:spcBef>
              <a:spcAft>
                <a:spcPts val="221"/>
              </a:spcAft>
              <a:buFont typeface="Segoe UI" panose="020B0502040204020203" pitchFamily="34" charset="0"/>
              <a:buChar char="–"/>
            </a:pPr>
            <a:r>
              <a:rPr lang="en-US" sz="1029" dirty="0"/>
              <a:t>Logical operation</a:t>
            </a:r>
          </a:p>
          <a:p>
            <a:pPr lvl="1">
              <a:spcBef>
                <a:spcPts val="0"/>
              </a:spcBef>
              <a:spcAft>
                <a:spcPts val="221"/>
              </a:spcAft>
              <a:buFont typeface="Segoe UI" panose="020B0502040204020203" pitchFamily="34" charset="0"/>
              <a:buChar char="–"/>
            </a:pPr>
            <a:r>
              <a:rPr lang="en-US" sz="1029" dirty="0"/>
              <a:t>Data physically remove after REBUILD operation is performed.</a:t>
            </a:r>
          </a:p>
          <a:p>
            <a:pPr>
              <a:spcBef>
                <a:spcPts val="0"/>
              </a:spcBef>
              <a:spcAft>
                <a:spcPts val="441"/>
              </a:spcAft>
            </a:pPr>
            <a:r>
              <a:rPr lang="en-US" sz="1176" dirty="0"/>
              <a:t>UPDATE</a:t>
            </a:r>
          </a:p>
          <a:p>
            <a:pPr lvl="1">
              <a:spcBef>
                <a:spcPts val="0"/>
              </a:spcBef>
              <a:spcAft>
                <a:spcPts val="221"/>
              </a:spcAft>
              <a:buFont typeface="Segoe UI" panose="020B0502040204020203" pitchFamily="34" charset="0"/>
              <a:buChar char="–"/>
            </a:pPr>
            <a:r>
              <a:rPr lang="en-US" sz="1029" dirty="0"/>
              <a:t>DELETE followed by INSERT.</a:t>
            </a:r>
          </a:p>
          <a:p>
            <a:pPr>
              <a:spcBef>
                <a:spcPts val="0"/>
              </a:spcBef>
              <a:spcAft>
                <a:spcPts val="441"/>
              </a:spcAft>
            </a:pPr>
            <a:r>
              <a:rPr lang="en-US" sz="1176" dirty="0"/>
              <a:t>BULK INSERT</a:t>
            </a:r>
          </a:p>
          <a:p>
            <a:pPr lvl="1">
              <a:spcBef>
                <a:spcPts val="0"/>
              </a:spcBef>
              <a:spcAft>
                <a:spcPts val="221"/>
              </a:spcAft>
              <a:buFont typeface="Segoe UI" panose="020B0502040204020203" pitchFamily="34" charset="0"/>
              <a:buChar char="–"/>
            </a:pPr>
            <a:r>
              <a:rPr lang="en-US" sz="1029" dirty="0"/>
              <a:t>if batch &lt; 100k, inserts go into delta store, otherwise columnstore</a:t>
            </a:r>
          </a:p>
          <a:p>
            <a:pPr>
              <a:spcBef>
                <a:spcPts val="0"/>
              </a:spcBef>
              <a:spcAft>
                <a:spcPts val="441"/>
              </a:spcAft>
            </a:pPr>
            <a:r>
              <a:rPr lang="en-US" sz="1176" dirty="0"/>
              <a:t>SELECT </a:t>
            </a:r>
          </a:p>
          <a:p>
            <a:pPr lvl="1">
              <a:spcBef>
                <a:spcPts val="0"/>
              </a:spcBef>
              <a:spcAft>
                <a:spcPts val="221"/>
              </a:spcAft>
              <a:buFont typeface="Segoe UI" panose="020B0502040204020203" pitchFamily="34" charset="0"/>
              <a:buChar char="–"/>
            </a:pPr>
            <a:r>
              <a:rPr lang="en-US" sz="1029" dirty="0"/>
              <a:t>Unifies data from Column and Row stores - internal UNION operation.</a:t>
            </a:r>
          </a:p>
          <a:p>
            <a:pPr>
              <a:spcBef>
                <a:spcPts val="0"/>
              </a:spcBef>
              <a:spcAft>
                <a:spcPts val="441"/>
              </a:spcAft>
            </a:pPr>
            <a:r>
              <a:rPr lang="en-US" sz="1176" dirty="0"/>
              <a:t>“Tuple mover” converts data into columnar format once segment is full (1M of rows)</a:t>
            </a:r>
          </a:p>
          <a:p>
            <a:pPr>
              <a:spcBef>
                <a:spcPts val="0"/>
              </a:spcBef>
              <a:spcAft>
                <a:spcPts val="441"/>
              </a:spcAft>
            </a:pPr>
            <a:r>
              <a:rPr lang="en-US" sz="1176" dirty="0"/>
              <a:t>REORGANIZE statement forces tuple mover to start.</a:t>
            </a:r>
          </a:p>
        </p:txBody>
      </p:sp>
      <p:sp>
        <p:nvSpPr>
          <p:cNvPr id="48" name="Rectangle 47"/>
          <p:cNvSpPr/>
          <p:nvPr/>
        </p:nvSpPr>
        <p:spPr>
          <a:xfrm>
            <a:off x="727259" y="2728911"/>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1" name="TextBox 50"/>
          <p:cNvSpPr txBox="1"/>
          <p:nvPr/>
        </p:nvSpPr>
        <p:spPr>
          <a:xfrm>
            <a:off x="617860" y="2559038"/>
            <a:ext cx="293670" cy="219291"/>
          </a:xfrm>
          <a:prstGeom prst="rect">
            <a:avLst/>
          </a:prstGeom>
          <a:noFill/>
          <a:ln>
            <a:noFill/>
          </a:ln>
        </p:spPr>
        <p:txBody>
          <a:bodyPr wrap="none" rtlCol="0">
            <a:spAutoFit/>
          </a:bodyPr>
          <a:lstStyle/>
          <a:p>
            <a:r>
              <a:rPr lang="en-US" sz="825" dirty="0">
                <a:solidFill>
                  <a:srgbClr val="505050"/>
                </a:solidFill>
              </a:rPr>
              <a:t>C1</a:t>
            </a:r>
          </a:p>
        </p:txBody>
      </p:sp>
      <p:sp>
        <p:nvSpPr>
          <p:cNvPr id="52" name="Rectangle 51"/>
          <p:cNvSpPr/>
          <p:nvPr/>
        </p:nvSpPr>
        <p:spPr>
          <a:xfrm>
            <a:off x="635480" y="2705046"/>
            <a:ext cx="459691"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42" name="Rectangle 41"/>
          <p:cNvSpPr/>
          <p:nvPr/>
        </p:nvSpPr>
        <p:spPr>
          <a:xfrm>
            <a:off x="1302603" y="2732863"/>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45" name="TextBox 44"/>
          <p:cNvSpPr txBox="1"/>
          <p:nvPr/>
        </p:nvSpPr>
        <p:spPr>
          <a:xfrm>
            <a:off x="1220492" y="2562610"/>
            <a:ext cx="484299" cy="219291"/>
          </a:xfrm>
          <a:prstGeom prst="rect">
            <a:avLst/>
          </a:prstGeom>
          <a:noFill/>
          <a:ln>
            <a:noFill/>
          </a:ln>
        </p:spPr>
        <p:txBody>
          <a:bodyPr wrap="square" rtlCol="0">
            <a:spAutoFit/>
          </a:bodyPr>
          <a:lstStyle/>
          <a:p>
            <a:r>
              <a:rPr lang="en-US" sz="825" dirty="0">
                <a:solidFill>
                  <a:srgbClr val="505050"/>
                </a:solidFill>
              </a:rPr>
              <a:t>C2</a:t>
            </a:r>
          </a:p>
        </p:txBody>
      </p:sp>
      <p:sp>
        <p:nvSpPr>
          <p:cNvPr id="46" name="Rectangle 45"/>
          <p:cNvSpPr/>
          <p:nvPr/>
        </p:nvSpPr>
        <p:spPr>
          <a:xfrm>
            <a:off x="1220460" y="2705047"/>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6" name="Rectangle 35"/>
          <p:cNvSpPr/>
          <p:nvPr/>
        </p:nvSpPr>
        <p:spPr>
          <a:xfrm>
            <a:off x="1882936" y="2732483"/>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9" name="TextBox 38"/>
          <p:cNvSpPr txBox="1"/>
          <p:nvPr/>
        </p:nvSpPr>
        <p:spPr>
          <a:xfrm>
            <a:off x="1784120" y="2559069"/>
            <a:ext cx="528046" cy="219291"/>
          </a:xfrm>
          <a:prstGeom prst="rect">
            <a:avLst/>
          </a:prstGeom>
          <a:noFill/>
          <a:ln>
            <a:noFill/>
          </a:ln>
        </p:spPr>
        <p:txBody>
          <a:bodyPr wrap="square" rtlCol="0">
            <a:spAutoFit/>
          </a:bodyPr>
          <a:lstStyle/>
          <a:p>
            <a:r>
              <a:rPr lang="en-US" sz="825" dirty="0">
                <a:solidFill>
                  <a:srgbClr val="505050"/>
                </a:solidFill>
              </a:rPr>
              <a:t>C3</a:t>
            </a:r>
          </a:p>
        </p:txBody>
      </p:sp>
      <p:sp>
        <p:nvSpPr>
          <p:cNvPr id="40" name="Rectangle 39"/>
          <p:cNvSpPr/>
          <p:nvPr/>
        </p:nvSpPr>
        <p:spPr>
          <a:xfrm>
            <a:off x="1793848" y="2704667"/>
            <a:ext cx="444002"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0" name="Rectangle 29"/>
          <p:cNvSpPr/>
          <p:nvPr/>
        </p:nvSpPr>
        <p:spPr>
          <a:xfrm>
            <a:off x="3013553" y="2732483"/>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33" name="TextBox 32"/>
          <p:cNvSpPr txBox="1"/>
          <p:nvPr/>
        </p:nvSpPr>
        <p:spPr>
          <a:xfrm>
            <a:off x="2926361" y="2559038"/>
            <a:ext cx="562625" cy="219291"/>
          </a:xfrm>
          <a:prstGeom prst="rect">
            <a:avLst/>
          </a:prstGeom>
          <a:noFill/>
          <a:ln>
            <a:noFill/>
          </a:ln>
        </p:spPr>
        <p:txBody>
          <a:bodyPr wrap="square" rtlCol="0">
            <a:spAutoFit/>
          </a:bodyPr>
          <a:lstStyle/>
          <a:p>
            <a:r>
              <a:rPr lang="en-US" sz="825" dirty="0">
                <a:solidFill>
                  <a:srgbClr val="505050"/>
                </a:solidFill>
              </a:rPr>
              <a:t>C5</a:t>
            </a:r>
          </a:p>
        </p:txBody>
      </p:sp>
      <p:sp>
        <p:nvSpPr>
          <p:cNvPr id="34" name="Rectangle 33"/>
          <p:cNvSpPr/>
          <p:nvPr/>
        </p:nvSpPr>
        <p:spPr>
          <a:xfrm>
            <a:off x="2924464" y="2705047"/>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4" name="Rectangle 23"/>
          <p:cNvSpPr/>
          <p:nvPr/>
        </p:nvSpPr>
        <p:spPr>
          <a:xfrm>
            <a:off x="3582828" y="2728911"/>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7" name="TextBox 26"/>
          <p:cNvSpPr txBox="1"/>
          <p:nvPr/>
        </p:nvSpPr>
        <p:spPr>
          <a:xfrm>
            <a:off x="3494536" y="2559038"/>
            <a:ext cx="670040" cy="219291"/>
          </a:xfrm>
          <a:prstGeom prst="rect">
            <a:avLst/>
          </a:prstGeom>
          <a:noFill/>
          <a:ln>
            <a:noFill/>
          </a:ln>
        </p:spPr>
        <p:txBody>
          <a:bodyPr wrap="square" rtlCol="0">
            <a:spAutoFit/>
          </a:bodyPr>
          <a:lstStyle/>
          <a:p>
            <a:r>
              <a:rPr lang="en-US" sz="825" dirty="0">
                <a:solidFill>
                  <a:srgbClr val="505050"/>
                </a:solidFill>
              </a:rPr>
              <a:t>C6</a:t>
            </a:r>
          </a:p>
        </p:txBody>
      </p:sp>
      <p:sp>
        <p:nvSpPr>
          <p:cNvPr id="28" name="Rectangle 27"/>
          <p:cNvSpPr/>
          <p:nvPr/>
        </p:nvSpPr>
        <p:spPr>
          <a:xfrm>
            <a:off x="3493740" y="2701095"/>
            <a:ext cx="444002"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8" name="Rectangle 17"/>
          <p:cNvSpPr/>
          <p:nvPr/>
        </p:nvSpPr>
        <p:spPr>
          <a:xfrm>
            <a:off x="2461930" y="2732483"/>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0" name="TextBox 19"/>
          <p:cNvSpPr txBox="1"/>
          <p:nvPr/>
        </p:nvSpPr>
        <p:spPr>
          <a:xfrm>
            <a:off x="2370204" y="2559038"/>
            <a:ext cx="554260" cy="219291"/>
          </a:xfrm>
          <a:prstGeom prst="rect">
            <a:avLst/>
          </a:prstGeom>
          <a:noFill/>
          <a:ln>
            <a:noFill/>
          </a:ln>
        </p:spPr>
        <p:txBody>
          <a:bodyPr wrap="square" rtlCol="0">
            <a:spAutoFit/>
          </a:bodyPr>
          <a:lstStyle/>
          <a:p>
            <a:r>
              <a:rPr lang="en-US" sz="825" dirty="0">
                <a:solidFill>
                  <a:srgbClr val="505050"/>
                </a:solidFill>
              </a:rPr>
              <a:t>C4</a:t>
            </a:r>
          </a:p>
        </p:txBody>
      </p:sp>
      <p:sp>
        <p:nvSpPr>
          <p:cNvPr id="21" name="Rectangle 20"/>
          <p:cNvSpPr/>
          <p:nvPr/>
        </p:nvSpPr>
        <p:spPr>
          <a:xfrm>
            <a:off x="2372841" y="2705047"/>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69" name="Rectangle 68"/>
          <p:cNvSpPr/>
          <p:nvPr/>
        </p:nvSpPr>
        <p:spPr>
          <a:xfrm>
            <a:off x="742468" y="3610222"/>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0" name="Rectangle 69"/>
          <p:cNvSpPr/>
          <p:nvPr/>
        </p:nvSpPr>
        <p:spPr>
          <a:xfrm>
            <a:off x="1308952" y="3610222"/>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1" name="Rectangle 70"/>
          <p:cNvSpPr/>
          <p:nvPr/>
        </p:nvSpPr>
        <p:spPr>
          <a:xfrm>
            <a:off x="1886524" y="3610222"/>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2" name="Rectangle 71"/>
          <p:cNvSpPr/>
          <p:nvPr/>
        </p:nvSpPr>
        <p:spPr>
          <a:xfrm>
            <a:off x="3014150" y="3610222"/>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3" name="Rectangle 72"/>
          <p:cNvSpPr/>
          <p:nvPr/>
        </p:nvSpPr>
        <p:spPr>
          <a:xfrm>
            <a:off x="3584510" y="3610222"/>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4" name="Rectangle 73"/>
          <p:cNvSpPr/>
          <p:nvPr/>
        </p:nvSpPr>
        <p:spPr>
          <a:xfrm>
            <a:off x="2373809" y="3582406"/>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5" name="Rectangle 74"/>
          <p:cNvSpPr/>
          <p:nvPr/>
        </p:nvSpPr>
        <p:spPr>
          <a:xfrm>
            <a:off x="2451042" y="3610222"/>
            <a:ext cx="265824" cy="791674"/>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6" name="Rectangle 75"/>
          <p:cNvSpPr/>
          <p:nvPr/>
        </p:nvSpPr>
        <p:spPr>
          <a:xfrm>
            <a:off x="2924235" y="3582406"/>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7" name="Rectangle 76"/>
          <p:cNvSpPr/>
          <p:nvPr/>
        </p:nvSpPr>
        <p:spPr>
          <a:xfrm>
            <a:off x="3496671" y="3579346"/>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8" name="Rectangle 77"/>
          <p:cNvSpPr/>
          <p:nvPr/>
        </p:nvSpPr>
        <p:spPr>
          <a:xfrm>
            <a:off x="1793064" y="3586719"/>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79" name="Rectangle 78"/>
          <p:cNvSpPr/>
          <p:nvPr/>
        </p:nvSpPr>
        <p:spPr>
          <a:xfrm>
            <a:off x="1213514" y="3582406"/>
            <a:ext cx="444003"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80" name="Rectangle 79"/>
          <p:cNvSpPr/>
          <p:nvPr/>
        </p:nvSpPr>
        <p:spPr>
          <a:xfrm>
            <a:off x="635480" y="3582406"/>
            <a:ext cx="459691" cy="847306"/>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grpSp>
        <p:nvGrpSpPr>
          <p:cNvPr id="4" name="Group 3"/>
          <p:cNvGrpSpPr/>
          <p:nvPr/>
        </p:nvGrpSpPr>
        <p:grpSpPr>
          <a:xfrm>
            <a:off x="635480" y="4461070"/>
            <a:ext cx="3310637" cy="847307"/>
            <a:chOff x="846561" y="5094538"/>
            <a:chExt cx="4414810" cy="1129903"/>
          </a:xfrm>
        </p:grpSpPr>
        <p:sp>
          <p:nvSpPr>
            <p:cNvPr id="94" name="Rectangle 93"/>
            <p:cNvSpPr/>
            <p:nvPr/>
          </p:nvSpPr>
          <p:spPr>
            <a:xfrm>
              <a:off x="985480" y="5131632"/>
              <a:ext cx="354482" cy="1055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95" name="Rectangle 94"/>
            <p:cNvSpPr/>
            <p:nvPr/>
          </p:nvSpPr>
          <p:spPr>
            <a:xfrm>
              <a:off x="846561" y="5094538"/>
              <a:ext cx="613010" cy="112990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96" name="Rectangle 95"/>
            <p:cNvSpPr/>
            <p:nvPr/>
          </p:nvSpPr>
          <p:spPr>
            <a:xfrm>
              <a:off x="1746963" y="5131632"/>
              <a:ext cx="354482" cy="1055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97" name="Rectangle 96"/>
            <p:cNvSpPr/>
            <p:nvPr/>
          </p:nvSpPr>
          <p:spPr>
            <a:xfrm>
              <a:off x="1617383" y="5094539"/>
              <a:ext cx="592088" cy="112990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98" name="Rectangle 97"/>
            <p:cNvSpPr/>
            <p:nvPr/>
          </p:nvSpPr>
          <p:spPr>
            <a:xfrm>
              <a:off x="2525861" y="5127366"/>
              <a:ext cx="354482" cy="1055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99" name="Rectangle 98"/>
            <p:cNvSpPr/>
            <p:nvPr/>
          </p:nvSpPr>
          <p:spPr>
            <a:xfrm>
              <a:off x="2390294" y="5094539"/>
              <a:ext cx="592087" cy="112990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00" name="Rectangle 99"/>
            <p:cNvSpPr/>
            <p:nvPr/>
          </p:nvSpPr>
          <p:spPr>
            <a:xfrm>
              <a:off x="4025832" y="5131632"/>
              <a:ext cx="354482" cy="1055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01" name="Rectangle 100"/>
            <p:cNvSpPr/>
            <p:nvPr/>
          </p:nvSpPr>
          <p:spPr>
            <a:xfrm>
              <a:off x="3902107" y="5094538"/>
              <a:ext cx="592088" cy="112990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02" name="Rectangle 101"/>
            <p:cNvSpPr/>
            <p:nvPr/>
          </p:nvSpPr>
          <p:spPr>
            <a:xfrm>
              <a:off x="4788388" y="5127366"/>
              <a:ext cx="354482" cy="1055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03" name="Rectangle 102"/>
            <p:cNvSpPr/>
            <p:nvPr/>
          </p:nvSpPr>
          <p:spPr>
            <a:xfrm>
              <a:off x="4669284" y="5094539"/>
              <a:ext cx="592087" cy="112990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04" name="Rectangle 103"/>
            <p:cNvSpPr/>
            <p:nvPr/>
          </p:nvSpPr>
          <p:spPr>
            <a:xfrm>
              <a:off x="3286614" y="5134697"/>
              <a:ext cx="354482" cy="1055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05" name="Rectangle 104"/>
            <p:cNvSpPr/>
            <p:nvPr/>
          </p:nvSpPr>
          <p:spPr>
            <a:xfrm>
              <a:off x="3159763" y="5094539"/>
              <a:ext cx="592088" cy="112990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grpSp>
      <p:sp>
        <p:nvSpPr>
          <p:cNvPr id="106" name="Arc 105"/>
          <p:cNvSpPr/>
          <p:nvPr/>
        </p:nvSpPr>
        <p:spPr>
          <a:xfrm>
            <a:off x="3686316" y="2312265"/>
            <a:ext cx="746927" cy="2320213"/>
          </a:xfrm>
          <a:prstGeom prst="arc">
            <a:avLst>
              <a:gd name="adj1" fmla="val 16200000"/>
              <a:gd name="adj2" fmla="val 5205618"/>
            </a:avLst>
          </a:prstGeom>
          <a:ln w="38100">
            <a:solidFill>
              <a:schemeClr val="tx2"/>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dirty="0">
              <a:solidFill>
                <a:srgbClr val="505050"/>
              </a:solidFill>
            </a:endParaRPr>
          </a:p>
        </p:txBody>
      </p:sp>
      <p:sp>
        <p:nvSpPr>
          <p:cNvPr id="110" name="TextBox 109"/>
          <p:cNvSpPr txBox="1"/>
          <p:nvPr/>
        </p:nvSpPr>
        <p:spPr>
          <a:xfrm rot="16200000">
            <a:off x="21556" y="3321025"/>
            <a:ext cx="718466" cy="499880"/>
          </a:xfrm>
          <a:prstGeom prst="rect">
            <a:avLst/>
          </a:prstGeom>
          <a:noFill/>
        </p:spPr>
        <p:txBody>
          <a:bodyPr wrap="none" rtlCol="0">
            <a:spAutoFit/>
          </a:bodyPr>
          <a:lstStyle/>
          <a:p>
            <a:pPr algn="ctr"/>
            <a:r>
              <a:rPr lang="en-US" sz="1324" dirty="0">
                <a:solidFill>
                  <a:schemeClr val="tx2"/>
                </a:solidFill>
              </a:rPr>
              <a:t>Column</a:t>
            </a:r>
          </a:p>
          <a:p>
            <a:pPr algn="ctr"/>
            <a:r>
              <a:rPr lang="en-US" sz="1324" dirty="0">
                <a:solidFill>
                  <a:schemeClr val="tx2"/>
                </a:solidFill>
              </a:rPr>
              <a:t>Store</a:t>
            </a:r>
          </a:p>
        </p:txBody>
      </p:sp>
      <p:sp>
        <p:nvSpPr>
          <p:cNvPr id="55" name="Rectangle 54"/>
          <p:cNvSpPr/>
          <p:nvPr/>
        </p:nvSpPr>
        <p:spPr>
          <a:xfrm rot="16200000">
            <a:off x="2009427" y="534112"/>
            <a:ext cx="554366" cy="3302261"/>
          </a:xfrm>
          <a:prstGeom prst="rect">
            <a:avLst/>
          </a:prstGeom>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solidFill>
                <a:srgbClr val="505050"/>
              </a:solidFill>
            </a:endParaRPr>
          </a:p>
        </p:txBody>
      </p:sp>
      <p:sp>
        <p:nvSpPr>
          <p:cNvPr id="54" name="Rectangle 53"/>
          <p:cNvSpPr/>
          <p:nvPr/>
        </p:nvSpPr>
        <p:spPr>
          <a:xfrm rot="16200000">
            <a:off x="2151878" y="629983"/>
            <a:ext cx="272159" cy="3121391"/>
          </a:xfrm>
          <a:prstGeom prst="rect">
            <a:avLst/>
          </a:prstGeom>
          <a:solidFill>
            <a:schemeClr val="tx2"/>
          </a:solidFill>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solidFill>
                <a:srgbClr val="505050"/>
              </a:solidFill>
            </a:endParaRPr>
          </a:p>
        </p:txBody>
      </p:sp>
      <p:sp>
        <p:nvSpPr>
          <p:cNvPr id="81" name="Rectangle 80"/>
          <p:cNvSpPr/>
          <p:nvPr/>
        </p:nvSpPr>
        <p:spPr>
          <a:xfrm rot="16200000">
            <a:off x="2214488" y="569422"/>
            <a:ext cx="151025" cy="3117307"/>
          </a:xfrm>
          <a:prstGeom prst="rect">
            <a:avLst/>
          </a:prstGeom>
          <a:solidFill>
            <a:schemeClr val="tx2"/>
          </a:solidFill>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solidFill>
                <a:srgbClr val="505050"/>
              </a:solidFill>
            </a:endParaRPr>
          </a:p>
        </p:txBody>
      </p:sp>
      <p:cxnSp>
        <p:nvCxnSpPr>
          <p:cNvPr id="57" name="Straight Connector 56"/>
          <p:cNvCxnSpPr/>
          <p:nvPr/>
        </p:nvCxnSpPr>
        <p:spPr>
          <a:xfrm>
            <a:off x="1145528" y="2054599"/>
            <a:ext cx="0" cy="265825"/>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9" name="Straight Connector 58"/>
          <p:cNvCxnSpPr/>
          <p:nvPr/>
        </p:nvCxnSpPr>
        <p:spPr>
          <a:xfrm>
            <a:off x="1712849" y="2052563"/>
            <a:ext cx="0" cy="265825"/>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60" name="Straight Connector 59"/>
          <p:cNvCxnSpPr/>
          <p:nvPr/>
        </p:nvCxnSpPr>
        <p:spPr>
          <a:xfrm>
            <a:off x="2300573" y="2051557"/>
            <a:ext cx="0" cy="265825"/>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61" name="Straight Connector 60"/>
          <p:cNvCxnSpPr/>
          <p:nvPr/>
        </p:nvCxnSpPr>
        <p:spPr>
          <a:xfrm>
            <a:off x="2874017" y="2050526"/>
            <a:ext cx="0" cy="265825"/>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62" name="Straight Connector 61"/>
          <p:cNvCxnSpPr/>
          <p:nvPr/>
        </p:nvCxnSpPr>
        <p:spPr>
          <a:xfrm>
            <a:off x="3431130" y="2050526"/>
            <a:ext cx="0" cy="265825"/>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63" name="TextBox 62"/>
          <p:cNvSpPr txBox="1"/>
          <p:nvPr/>
        </p:nvSpPr>
        <p:spPr>
          <a:xfrm>
            <a:off x="799486" y="1908055"/>
            <a:ext cx="293670" cy="219291"/>
          </a:xfrm>
          <a:prstGeom prst="rect">
            <a:avLst/>
          </a:prstGeom>
          <a:noFill/>
          <a:ln>
            <a:noFill/>
          </a:ln>
        </p:spPr>
        <p:txBody>
          <a:bodyPr wrap="none" rtlCol="0">
            <a:spAutoFit/>
          </a:bodyPr>
          <a:lstStyle/>
          <a:p>
            <a:r>
              <a:rPr lang="en-US" sz="825" dirty="0">
                <a:solidFill>
                  <a:srgbClr val="505050"/>
                </a:solidFill>
              </a:rPr>
              <a:t>C1</a:t>
            </a:r>
          </a:p>
        </p:txBody>
      </p:sp>
      <p:sp>
        <p:nvSpPr>
          <p:cNvPr id="64" name="TextBox 63"/>
          <p:cNvSpPr txBox="1"/>
          <p:nvPr/>
        </p:nvSpPr>
        <p:spPr>
          <a:xfrm>
            <a:off x="1298044" y="1911628"/>
            <a:ext cx="359474" cy="219291"/>
          </a:xfrm>
          <a:prstGeom prst="rect">
            <a:avLst/>
          </a:prstGeom>
          <a:noFill/>
          <a:ln>
            <a:noFill/>
          </a:ln>
        </p:spPr>
        <p:txBody>
          <a:bodyPr wrap="square" rtlCol="0">
            <a:spAutoFit/>
          </a:bodyPr>
          <a:lstStyle/>
          <a:p>
            <a:r>
              <a:rPr lang="en-US" sz="825" dirty="0">
                <a:solidFill>
                  <a:srgbClr val="505050"/>
                </a:solidFill>
              </a:rPr>
              <a:t>C2</a:t>
            </a:r>
          </a:p>
        </p:txBody>
      </p:sp>
      <p:sp>
        <p:nvSpPr>
          <p:cNvPr id="65" name="TextBox 64"/>
          <p:cNvSpPr txBox="1"/>
          <p:nvPr/>
        </p:nvSpPr>
        <p:spPr>
          <a:xfrm>
            <a:off x="1880037" y="1908087"/>
            <a:ext cx="357031" cy="219291"/>
          </a:xfrm>
          <a:prstGeom prst="rect">
            <a:avLst/>
          </a:prstGeom>
          <a:noFill/>
          <a:ln>
            <a:noFill/>
          </a:ln>
        </p:spPr>
        <p:txBody>
          <a:bodyPr wrap="square" rtlCol="0">
            <a:spAutoFit/>
          </a:bodyPr>
          <a:lstStyle/>
          <a:p>
            <a:r>
              <a:rPr lang="en-US" sz="825" dirty="0">
                <a:solidFill>
                  <a:srgbClr val="505050"/>
                </a:solidFill>
              </a:rPr>
              <a:t>C3</a:t>
            </a:r>
          </a:p>
        </p:txBody>
      </p:sp>
      <p:sp>
        <p:nvSpPr>
          <p:cNvPr id="66" name="TextBox 65"/>
          <p:cNvSpPr txBox="1"/>
          <p:nvPr/>
        </p:nvSpPr>
        <p:spPr>
          <a:xfrm>
            <a:off x="3022279" y="1908056"/>
            <a:ext cx="281312" cy="346249"/>
          </a:xfrm>
          <a:prstGeom prst="rect">
            <a:avLst/>
          </a:prstGeom>
          <a:noFill/>
          <a:ln>
            <a:noFill/>
          </a:ln>
        </p:spPr>
        <p:txBody>
          <a:bodyPr wrap="square" rtlCol="0">
            <a:spAutoFit/>
          </a:bodyPr>
          <a:lstStyle/>
          <a:p>
            <a:r>
              <a:rPr lang="en-US" sz="825" dirty="0">
                <a:solidFill>
                  <a:srgbClr val="505050"/>
                </a:solidFill>
              </a:rPr>
              <a:t>C5</a:t>
            </a:r>
          </a:p>
        </p:txBody>
      </p:sp>
      <p:sp>
        <p:nvSpPr>
          <p:cNvPr id="67" name="TextBox 66"/>
          <p:cNvSpPr txBox="1"/>
          <p:nvPr/>
        </p:nvSpPr>
        <p:spPr>
          <a:xfrm>
            <a:off x="3535352" y="1908056"/>
            <a:ext cx="294201" cy="219291"/>
          </a:xfrm>
          <a:prstGeom prst="rect">
            <a:avLst/>
          </a:prstGeom>
          <a:noFill/>
          <a:ln>
            <a:noFill/>
          </a:ln>
        </p:spPr>
        <p:txBody>
          <a:bodyPr wrap="square" rtlCol="0">
            <a:spAutoFit/>
          </a:bodyPr>
          <a:lstStyle/>
          <a:p>
            <a:r>
              <a:rPr lang="en-US" sz="825" dirty="0">
                <a:solidFill>
                  <a:srgbClr val="505050"/>
                </a:solidFill>
              </a:rPr>
              <a:t>C6</a:t>
            </a:r>
          </a:p>
        </p:txBody>
      </p:sp>
      <p:sp>
        <p:nvSpPr>
          <p:cNvPr id="68" name="TextBox 67"/>
          <p:cNvSpPr txBox="1"/>
          <p:nvPr/>
        </p:nvSpPr>
        <p:spPr>
          <a:xfrm>
            <a:off x="2459999" y="1908056"/>
            <a:ext cx="356844" cy="219291"/>
          </a:xfrm>
          <a:prstGeom prst="rect">
            <a:avLst/>
          </a:prstGeom>
          <a:noFill/>
          <a:ln>
            <a:noFill/>
          </a:ln>
        </p:spPr>
        <p:txBody>
          <a:bodyPr wrap="square" rtlCol="0">
            <a:spAutoFit/>
          </a:bodyPr>
          <a:lstStyle/>
          <a:p>
            <a:r>
              <a:rPr lang="en-US" sz="825" dirty="0">
                <a:solidFill>
                  <a:srgbClr val="505050"/>
                </a:solidFill>
              </a:rPr>
              <a:t>C4</a:t>
            </a:r>
          </a:p>
        </p:txBody>
      </p:sp>
      <p:sp>
        <p:nvSpPr>
          <p:cNvPr id="111" name="TextBox 110"/>
          <p:cNvSpPr txBox="1"/>
          <p:nvPr/>
        </p:nvSpPr>
        <p:spPr>
          <a:xfrm rot="16200000">
            <a:off x="-93461" y="2039463"/>
            <a:ext cx="956672" cy="499880"/>
          </a:xfrm>
          <a:prstGeom prst="rect">
            <a:avLst/>
          </a:prstGeom>
          <a:noFill/>
        </p:spPr>
        <p:txBody>
          <a:bodyPr wrap="none" rtlCol="0">
            <a:spAutoFit/>
          </a:bodyPr>
          <a:lstStyle/>
          <a:p>
            <a:pPr algn="ctr"/>
            <a:r>
              <a:rPr lang="en-US" sz="1324" dirty="0">
                <a:solidFill>
                  <a:schemeClr val="tx2"/>
                </a:solidFill>
              </a:rPr>
              <a:t>Delta (row)</a:t>
            </a:r>
          </a:p>
          <a:p>
            <a:pPr algn="ctr"/>
            <a:r>
              <a:rPr lang="en-US" sz="1324" dirty="0">
                <a:solidFill>
                  <a:schemeClr val="tx2"/>
                </a:solidFill>
              </a:rPr>
              <a:t>store</a:t>
            </a:r>
          </a:p>
        </p:txBody>
      </p:sp>
      <p:sp>
        <p:nvSpPr>
          <p:cNvPr id="3" name="TextBox 2"/>
          <p:cNvSpPr txBox="1"/>
          <p:nvPr/>
        </p:nvSpPr>
        <p:spPr>
          <a:xfrm rot="5400000">
            <a:off x="3694090" y="3355140"/>
            <a:ext cx="1027012" cy="296107"/>
          </a:xfrm>
          <a:prstGeom prst="rect">
            <a:avLst/>
          </a:prstGeom>
          <a:noFill/>
        </p:spPr>
        <p:txBody>
          <a:bodyPr wrap="none" rtlCol="0">
            <a:spAutoFit/>
          </a:bodyPr>
          <a:lstStyle/>
          <a:p>
            <a:pPr algn="ctr"/>
            <a:r>
              <a:rPr lang="en-US" sz="1324" dirty="0">
                <a:solidFill>
                  <a:schemeClr val="tx2"/>
                </a:solidFill>
              </a:rPr>
              <a:t>tuple mover</a:t>
            </a:r>
          </a:p>
        </p:txBody>
      </p:sp>
      <p:sp>
        <p:nvSpPr>
          <p:cNvPr id="5" name="TextBox 4"/>
          <p:cNvSpPr txBox="1"/>
          <p:nvPr/>
        </p:nvSpPr>
        <p:spPr>
          <a:xfrm>
            <a:off x="416301" y="5875236"/>
            <a:ext cx="3561681" cy="369332"/>
          </a:xfrm>
          <a:prstGeom prst="rect">
            <a:avLst/>
          </a:prstGeom>
          <a:noFill/>
        </p:spPr>
        <p:txBody>
          <a:bodyPr wrap="none" rtlCol="0">
            <a:spAutoFit/>
          </a:bodyPr>
          <a:lstStyle/>
          <a:p>
            <a:r>
              <a:rPr lang="pl-PL" b="1" dirty="0" smtClean="0"/>
              <a:t>Paweł </a:t>
            </a:r>
            <a:r>
              <a:rPr lang="pl-PL" b="1" dirty="0" err="1" smtClean="0"/>
              <a:t>Potasiński</a:t>
            </a:r>
            <a:r>
              <a:rPr lang="pl-PL" b="1" dirty="0" smtClean="0"/>
              <a:t> – środa po lunchu</a:t>
            </a:r>
            <a:endParaRPr lang="pl-PL" b="1" dirty="0"/>
          </a:p>
        </p:txBody>
      </p:sp>
    </p:spTree>
    <p:extLst>
      <p:ext uri="{BB962C8B-B14F-4D97-AF65-F5344CB8AC3E}">
        <p14:creationId xmlns:p14="http://schemas.microsoft.com/office/powerpoint/2010/main" val="568213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2">
                                            <p:txEl>
                                              <p:pRg st="1" end="1"/>
                                            </p:txEl>
                                          </p:spTgt>
                                        </p:tgtEl>
                                        <p:attrNameLst>
                                          <p:attrName>style.visibility</p:attrName>
                                        </p:attrNameLst>
                                      </p:cBhvr>
                                      <p:to>
                                        <p:strVal val="visible"/>
                                      </p:to>
                                    </p:set>
                                  </p:childTnLst>
                                </p:cTn>
                              </p:par>
                              <p:par>
                                <p:cTn id="41" presetID="22" presetClass="entr" presetSubtype="1"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wipe(up)">
                                      <p:cBhvr>
                                        <p:cTn id="43" dur="500"/>
                                        <p:tgtEl>
                                          <p:spTgt spid="10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0" presetClass="exit" presetSubtype="0" fill="hold" grpId="1" nodeType="withEffect">
                                  <p:stCondLst>
                                    <p:cond delay="0"/>
                                  </p:stCondLst>
                                  <p:childTnLst>
                                    <p:animEffect transition="out" filter="fade">
                                      <p:cBhvr>
                                        <p:cTn id="50" dur="2000"/>
                                        <p:tgtEl>
                                          <p:spTgt spid="54"/>
                                        </p:tgtEl>
                                      </p:cBhvr>
                                    </p:animEffect>
                                    <p:set>
                                      <p:cBhvr>
                                        <p:cTn id="51" dur="1" fill="hold">
                                          <p:stCondLst>
                                            <p:cond delay="1999"/>
                                          </p:stCondLst>
                                        </p:cTn>
                                        <p:tgtEl>
                                          <p:spTgt spid="5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2000"/>
                                        <p:tgtEl>
                                          <p:spTgt spid="81"/>
                                        </p:tgtEl>
                                      </p:cBhvr>
                                    </p:animEffect>
                                    <p:set>
                                      <p:cBhvr>
                                        <p:cTn id="54" dur="1" fill="hold">
                                          <p:stCondLst>
                                            <p:cond delay="1999"/>
                                          </p:stCondLst>
                                        </p:cTn>
                                        <p:tgtEl>
                                          <p:spTgt spid="8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2000"/>
                                        <p:tgtEl>
                                          <p:spTgt spid="57"/>
                                        </p:tgtEl>
                                      </p:cBhvr>
                                    </p:animEffect>
                                    <p:set>
                                      <p:cBhvr>
                                        <p:cTn id="57" dur="1" fill="hold">
                                          <p:stCondLst>
                                            <p:cond delay="1999"/>
                                          </p:stCondLst>
                                        </p:cTn>
                                        <p:tgtEl>
                                          <p:spTgt spid="5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000"/>
                                        <p:tgtEl>
                                          <p:spTgt spid="59"/>
                                        </p:tgtEl>
                                      </p:cBhvr>
                                    </p:animEffect>
                                    <p:set>
                                      <p:cBhvr>
                                        <p:cTn id="60" dur="1" fill="hold">
                                          <p:stCondLst>
                                            <p:cond delay="1999"/>
                                          </p:stCondLst>
                                        </p:cTn>
                                        <p:tgtEl>
                                          <p:spTgt spid="5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2000"/>
                                        <p:tgtEl>
                                          <p:spTgt spid="60"/>
                                        </p:tgtEl>
                                      </p:cBhvr>
                                    </p:animEffect>
                                    <p:set>
                                      <p:cBhvr>
                                        <p:cTn id="63" dur="1" fill="hold">
                                          <p:stCondLst>
                                            <p:cond delay="1999"/>
                                          </p:stCondLst>
                                        </p:cTn>
                                        <p:tgtEl>
                                          <p:spTgt spid="6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000"/>
                                        <p:tgtEl>
                                          <p:spTgt spid="61"/>
                                        </p:tgtEl>
                                      </p:cBhvr>
                                    </p:animEffect>
                                    <p:set>
                                      <p:cBhvr>
                                        <p:cTn id="66" dur="1" fill="hold">
                                          <p:stCondLst>
                                            <p:cond delay="1999"/>
                                          </p:stCondLst>
                                        </p:cTn>
                                        <p:tgtEl>
                                          <p:spTgt spid="61"/>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000"/>
                                        <p:tgtEl>
                                          <p:spTgt spid="62"/>
                                        </p:tgtEl>
                                      </p:cBhvr>
                                    </p:animEffect>
                                    <p:set>
                                      <p:cBhvr>
                                        <p:cTn id="69" dur="1" fill="hold">
                                          <p:stCondLst>
                                            <p:cond delay="1999"/>
                                          </p:stCondLst>
                                        </p:cTn>
                                        <p:tgtEl>
                                          <p:spTgt spid="6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63"/>
                                        </p:tgtEl>
                                      </p:cBhvr>
                                    </p:animEffect>
                                    <p:set>
                                      <p:cBhvr>
                                        <p:cTn id="72" dur="1" fill="hold">
                                          <p:stCondLst>
                                            <p:cond delay="1999"/>
                                          </p:stCondLst>
                                        </p:cTn>
                                        <p:tgtEl>
                                          <p:spTgt spid="63"/>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64"/>
                                        </p:tgtEl>
                                      </p:cBhvr>
                                    </p:animEffect>
                                    <p:set>
                                      <p:cBhvr>
                                        <p:cTn id="75" dur="1" fill="hold">
                                          <p:stCondLst>
                                            <p:cond delay="1999"/>
                                          </p:stCondLst>
                                        </p:cTn>
                                        <p:tgtEl>
                                          <p:spTgt spid="6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65"/>
                                        </p:tgtEl>
                                      </p:cBhvr>
                                    </p:animEffect>
                                    <p:set>
                                      <p:cBhvr>
                                        <p:cTn id="78" dur="1" fill="hold">
                                          <p:stCondLst>
                                            <p:cond delay="1999"/>
                                          </p:stCondLst>
                                        </p:cTn>
                                        <p:tgtEl>
                                          <p:spTgt spid="65"/>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0"/>
                                        <p:tgtEl>
                                          <p:spTgt spid="66"/>
                                        </p:tgtEl>
                                      </p:cBhvr>
                                    </p:animEffect>
                                    <p:set>
                                      <p:cBhvr>
                                        <p:cTn id="81" dur="1" fill="hold">
                                          <p:stCondLst>
                                            <p:cond delay="1999"/>
                                          </p:stCondLst>
                                        </p:cTn>
                                        <p:tgtEl>
                                          <p:spTgt spid="66"/>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2000"/>
                                        <p:tgtEl>
                                          <p:spTgt spid="67"/>
                                        </p:tgtEl>
                                      </p:cBhvr>
                                    </p:animEffect>
                                    <p:set>
                                      <p:cBhvr>
                                        <p:cTn id="84" dur="1" fill="hold">
                                          <p:stCondLst>
                                            <p:cond delay="1999"/>
                                          </p:stCondLst>
                                        </p:cTn>
                                        <p:tgtEl>
                                          <p:spTgt spid="67"/>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2000"/>
                                        <p:tgtEl>
                                          <p:spTgt spid="68"/>
                                        </p:tgtEl>
                                      </p:cBhvr>
                                    </p:animEffect>
                                    <p:set>
                                      <p:cBhvr>
                                        <p:cTn id="87" dur="1" fill="hold">
                                          <p:stCondLst>
                                            <p:cond delay="19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12">
                                            <p:txEl>
                                              <p:pRg st="2" end="2"/>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12">
                                            <p:txEl>
                                              <p:pRg st="3" end="3"/>
                                            </p:txEl>
                                          </p:spTgt>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12">
                                            <p:txEl>
                                              <p:pRg st="4" end="4"/>
                                            </p:txEl>
                                          </p:spTgt>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12">
                                            <p:txEl>
                                              <p:pRg st="5" end="5"/>
                                            </p:txEl>
                                          </p:spTgt>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12">
                                            <p:txEl>
                                              <p:pRg st="6" end="6"/>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12">
                                            <p:txEl>
                                              <p:pRg st="7" end="7"/>
                                            </p:txEl>
                                          </p:spTgt>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12">
                                            <p:txEl>
                                              <p:pRg st="8" end="8"/>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12">
                                            <p:txEl>
                                              <p:pRg st="9" end="9"/>
                                            </p:txEl>
                                          </p:spTgt>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12">
                                            <p:txEl>
                                              <p:pRg st="10" end="10"/>
                                            </p:txEl>
                                          </p:spTgt>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12">
                                            <p:txEl>
                                              <p:pRg st="11" end="11"/>
                                            </p:txEl>
                                          </p:spTgt>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12">
                                            <p:txEl>
                                              <p:pRg st="12" end="12"/>
                                            </p:txEl>
                                          </p:spTgt>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112">
                                            <p:txEl>
                                              <p:pRg st="14" end="14"/>
                                            </p:txEl>
                                          </p:spTgt>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55" grpId="0" animBg="1"/>
      <p:bldP spid="54" grpId="0" animBg="1"/>
      <p:bldP spid="54" grpId="1" animBg="1"/>
      <p:bldP spid="81" grpId="0" animBg="1"/>
      <p:bldP spid="81" grpId="1" animBg="1"/>
      <p:bldP spid="63" grpId="0"/>
      <p:bldP spid="63" grpId="1"/>
      <p:bldP spid="64" grpId="0"/>
      <p:bldP spid="64" grpId="1"/>
      <p:bldP spid="65" grpId="0"/>
      <p:bldP spid="65" grpId="1"/>
      <p:bldP spid="66" grpId="0"/>
      <p:bldP spid="66" grpId="1"/>
      <p:bldP spid="67" grpId="0"/>
      <p:bldP spid="67" grpId="1"/>
      <p:bldP spid="68" grpId="0"/>
      <p:bldP spid="68" grpId="1"/>
      <p:bldP spid="111"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pools </a:t>
            </a:r>
            <a:endParaRPr lang="en-US" dirty="0"/>
          </a:p>
        </p:txBody>
      </p:sp>
      <p:sp>
        <p:nvSpPr>
          <p:cNvPr id="3" name="Content Placeholder 2"/>
          <p:cNvSpPr>
            <a:spLocks noGrp="1"/>
          </p:cNvSpPr>
          <p:nvPr>
            <p:ph type="body" sz="quarter" idx="13"/>
          </p:nvPr>
        </p:nvSpPr>
        <p:spPr>
          <a:xfrm>
            <a:off x="201931" y="2420523"/>
            <a:ext cx="3373919" cy="3001957"/>
          </a:xfrm>
        </p:spPr>
        <p:txBody>
          <a:bodyPr/>
          <a:lstStyle/>
          <a:p>
            <a:r>
              <a:rPr lang="en-US" dirty="0" smtClean="0"/>
              <a:t>Represents physical resources of server</a:t>
            </a:r>
          </a:p>
          <a:p>
            <a:r>
              <a:rPr lang="en-US" dirty="0" smtClean="0"/>
              <a:t>Can have one or more workloads assigned to pool</a:t>
            </a:r>
          </a:p>
          <a:p>
            <a:r>
              <a:rPr lang="en-US" dirty="0" smtClean="0"/>
              <a:t>Pool divided into shared and non-shared</a:t>
            </a:r>
          </a:p>
          <a:p>
            <a:r>
              <a:rPr lang="en-US" dirty="0" smtClean="0"/>
              <a:t>Pools control min/max for CPU/memory and now IOPS</a:t>
            </a:r>
          </a:p>
        </p:txBody>
      </p:sp>
      <p:sp>
        <p:nvSpPr>
          <p:cNvPr id="4" name="Rectangle 3"/>
          <p:cNvSpPr/>
          <p:nvPr/>
        </p:nvSpPr>
        <p:spPr>
          <a:xfrm>
            <a:off x="4580633" y="2420523"/>
            <a:ext cx="4033912" cy="2701124"/>
          </a:xfrm>
          <a:prstGeom prst="rect">
            <a:avLst/>
          </a:prstGeom>
          <a:solidFill>
            <a:schemeClr val="bg1">
              <a:lumMod val="95000"/>
            </a:schemeClr>
          </a:solidFill>
        </p:spPr>
        <p:txBody>
          <a:bodyPr wrap="square">
            <a:spAutoFit/>
          </a:bodyPr>
          <a:lstStyle/>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CREATE RESOURCE POOL pool_name</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WITH</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 [ MIN_CPU_PERCENT = value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 [ , ] MAX_CPU_PERCENT = value ]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 [ , ] CAP_CPU_PERCENT = value ]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 [ , ] AFFINITY {SCHEDULER = AUTO | (Scheduler_range_spec) | NUMANODE = (NUMA_node_range_spec)} ]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 [ , ] MIN_MEMORY_PERCENT = value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 [ , ] MAX_MEMORY_PERCENT = value ]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FF0000"/>
                </a:solidFill>
                <a:latin typeface="Courier New" panose="02070309020205020404" pitchFamily="49" charset="0"/>
                <a:ea typeface="SimSun" panose="02010600030101010101" pitchFamily="2" charset="-122"/>
                <a:cs typeface="Times New Roman" panose="02020603050405020304" pitchFamily="18" charset="0"/>
              </a:rPr>
              <a:t>    [ [ , ] MIN_IOPS_PER_VOLUME = value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FF0000"/>
                </a:solidFill>
                <a:latin typeface="Courier New" panose="02070309020205020404" pitchFamily="49" charset="0"/>
                <a:ea typeface="SimSun" panose="02010600030101010101" pitchFamily="2" charset="-122"/>
                <a:cs typeface="Times New Roman" panose="02020603050405020304" pitchFamily="18" charset="0"/>
              </a:rPr>
              <a:t>    [ [ , ] MAX_IOPS_PER_VOLUME = value ])</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a:p>
            <a:pPr>
              <a:spcAft>
                <a:spcPts val="221"/>
              </a:spcAft>
            </a:pPr>
            <a:r>
              <a:rPr lang="en-US" sz="1176"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a:t>
            </a:r>
            <a:endParaRPr lang="en-US" sz="1176" dirty="0">
              <a:solidFill>
                <a:srgbClr val="505050"/>
              </a:solidFill>
              <a:latin typeface="Verdana" panose="020B0604030504040204" pitchFamily="34" charset="0"/>
              <a:ea typeface="SimSun" panose="02010600030101010101" pitchFamily="2" charset="-122"/>
              <a:cs typeface="Times New Roman" panose="02020603050405020304" pitchFamily="18" charset="0"/>
            </a:endParaRPr>
          </a:p>
        </p:txBody>
      </p:sp>
      <p:sp>
        <p:nvSpPr>
          <p:cNvPr id="5" name="TextBox 4"/>
          <p:cNvSpPr txBox="1"/>
          <p:nvPr/>
        </p:nvSpPr>
        <p:spPr>
          <a:xfrm>
            <a:off x="685800" y="5715000"/>
            <a:ext cx="2078261" cy="369332"/>
          </a:xfrm>
          <a:prstGeom prst="rect">
            <a:avLst/>
          </a:prstGeom>
          <a:noFill/>
        </p:spPr>
        <p:txBody>
          <a:bodyPr wrap="none" rtlCol="0">
            <a:spAutoFit/>
          </a:bodyPr>
          <a:lstStyle/>
          <a:p>
            <a:r>
              <a:rPr lang="pl-PL" b="1" dirty="0" smtClean="0"/>
              <a:t>Łukasz Grala - środa</a:t>
            </a:r>
            <a:endParaRPr lang="pl-PL" b="1" dirty="0"/>
          </a:p>
        </p:txBody>
      </p:sp>
    </p:spTree>
    <p:extLst>
      <p:ext uri="{BB962C8B-B14F-4D97-AF65-F5344CB8AC3E}">
        <p14:creationId xmlns:p14="http://schemas.microsoft.com/office/powerpoint/2010/main" val="51721548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Delayed Durability in SQL Server 2014</a:t>
            </a:r>
            <a:endParaRPr lang="en-US" dirty="0"/>
          </a:p>
        </p:txBody>
      </p:sp>
      <p:sp>
        <p:nvSpPr>
          <p:cNvPr id="3" name="Content Placeholder 2"/>
          <p:cNvSpPr>
            <a:spLocks noGrp="1"/>
          </p:cNvSpPr>
          <p:nvPr>
            <p:ph idx="1"/>
          </p:nvPr>
        </p:nvSpPr>
        <p:spPr>
          <a:xfrm>
            <a:off x="344487" y="1066800"/>
            <a:ext cx="8455025" cy="5040312"/>
          </a:xfrm>
        </p:spPr>
        <p:txBody>
          <a:bodyPr>
            <a:normAutofit fontScale="92500" lnSpcReduction="20000"/>
          </a:bodyPr>
          <a:lstStyle/>
          <a:p>
            <a:r>
              <a:rPr lang="en-US" dirty="0" smtClean="0"/>
              <a:t>New performance feature</a:t>
            </a:r>
          </a:p>
          <a:p>
            <a:pPr lvl="1"/>
            <a:r>
              <a:rPr lang="en-US" dirty="0" smtClean="0"/>
              <a:t>Trades off durability for performance</a:t>
            </a:r>
          </a:p>
          <a:p>
            <a:pPr lvl="2"/>
            <a:r>
              <a:rPr lang="en-US" dirty="0" smtClean="0"/>
              <a:t>Durability is potentially </a:t>
            </a:r>
            <a:r>
              <a:rPr lang="en-US" i="1" dirty="0" smtClean="0"/>
              <a:t>delayed</a:t>
            </a:r>
            <a:r>
              <a:rPr lang="en-US" dirty="0" smtClean="0"/>
              <a:t>, so there may be some data loss on server crash</a:t>
            </a:r>
          </a:p>
          <a:p>
            <a:pPr lvl="1"/>
            <a:r>
              <a:rPr lang="en-US" dirty="0" smtClean="0"/>
              <a:t>Improves latency and (potentially) throughput</a:t>
            </a:r>
          </a:p>
          <a:p>
            <a:pPr lvl="2"/>
            <a:r>
              <a:rPr lang="en-US" dirty="0" smtClean="0"/>
              <a:t>Tests with local storage show up to 30% </a:t>
            </a:r>
            <a:r>
              <a:rPr lang="en-US" dirty="0" err="1" smtClean="0"/>
              <a:t>perf</a:t>
            </a:r>
            <a:r>
              <a:rPr lang="en-US" dirty="0" smtClean="0"/>
              <a:t> gain in throughput</a:t>
            </a:r>
          </a:p>
          <a:p>
            <a:pPr lvl="2"/>
            <a:r>
              <a:rPr lang="en-US" dirty="0" smtClean="0"/>
              <a:t>Particularly useful for IO subsystems with high latency, like in Windows Azure VM</a:t>
            </a:r>
          </a:p>
          <a:p>
            <a:pPr lvl="2"/>
            <a:r>
              <a:rPr lang="en-US" dirty="0" smtClean="0"/>
              <a:t>Limitation with high level of throughput</a:t>
            </a:r>
          </a:p>
          <a:p>
            <a:r>
              <a:rPr lang="en-US" dirty="0" smtClean="0"/>
              <a:t>Delayed durability in OPT-IN</a:t>
            </a:r>
          </a:p>
          <a:p>
            <a:pPr lvl="1"/>
            <a:r>
              <a:rPr lang="en-US" dirty="0" smtClean="0"/>
              <a:t>Default remains full durability</a:t>
            </a:r>
          </a:p>
          <a:p>
            <a:pPr lvl="1"/>
            <a:r>
              <a:rPr lang="en-US" dirty="0" smtClean="0"/>
              <a:t>Opt-in at database and transaction level</a:t>
            </a:r>
          </a:p>
          <a:p>
            <a:r>
              <a:rPr lang="en-US" dirty="0" smtClean="0"/>
              <a:t>Availability of the feature</a:t>
            </a:r>
          </a:p>
          <a:p>
            <a:pPr lvl="1"/>
            <a:r>
              <a:rPr lang="en-US" dirty="0" smtClean="0"/>
              <a:t>Works for all* user transactions local to a database (both disk-based and memory-optimized)</a:t>
            </a:r>
          </a:p>
          <a:p>
            <a:pPr lvl="1"/>
            <a:r>
              <a:rPr lang="en-US" dirty="0" smtClean="0"/>
              <a:t>The following are always fully durable: </a:t>
            </a:r>
          </a:p>
          <a:p>
            <a:pPr lvl="2"/>
            <a:r>
              <a:rPr lang="en-US" dirty="0" smtClean="0"/>
              <a:t>System transactions</a:t>
            </a:r>
          </a:p>
          <a:p>
            <a:pPr lvl="2"/>
            <a:r>
              <a:rPr lang="en-US" dirty="0" smtClean="0"/>
              <a:t>Cross-database transactions</a:t>
            </a:r>
          </a:p>
          <a:p>
            <a:pPr lvl="2"/>
            <a:r>
              <a:rPr lang="en-US" dirty="0" smtClean="0"/>
              <a:t>Change tracking transactions</a:t>
            </a:r>
          </a:p>
          <a:p>
            <a:pPr lvl="2"/>
            <a:r>
              <a:rPr lang="en-US" dirty="0" smtClean="0"/>
              <a:t>Transactions that create a file in a </a:t>
            </a:r>
            <a:r>
              <a:rPr lang="en-US" dirty="0" err="1" smtClean="0"/>
              <a:t>FileTable</a:t>
            </a:r>
            <a:endParaRPr lang="en-US" dirty="0" smtClean="0"/>
          </a:p>
          <a:p>
            <a:pPr lvl="2"/>
            <a:endParaRPr lang="en-US" dirty="0" smtClean="0"/>
          </a:p>
          <a:p>
            <a:pPr lvl="1"/>
            <a:endParaRPr lang="en-US" dirty="0"/>
          </a:p>
        </p:txBody>
      </p:sp>
      <p:sp>
        <p:nvSpPr>
          <p:cNvPr id="4" name="TextBox 3"/>
          <p:cNvSpPr txBox="1"/>
          <p:nvPr/>
        </p:nvSpPr>
        <p:spPr>
          <a:xfrm>
            <a:off x="6019800" y="5922446"/>
            <a:ext cx="2921890" cy="369332"/>
          </a:xfrm>
          <a:prstGeom prst="rect">
            <a:avLst/>
          </a:prstGeom>
          <a:noFill/>
        </p:spPr>
        <p:txBody>
          <a:bodyPr wrap="none" rtlCol="0">
            <a:spAutoFit/>
          </a:bodyPr>
          <a:lstStyle/>
          <a:p>
            <a:r>
              <a:rPr lang="pl-PL" b="1" dirty="0" smtClean="0"/>
              <a:t>Leszek Kwaśniewski - wtorek</a:t>
            </a:r>
            <a:endParaRPr lang="pl-PL" b="1" dirty="0"/>
          </a:p>
        </p:txBody>
      </p:sp>
    </p:spTree>
    <p:extLst>
      <p:ext uri="{BB962C8B-B14F-4D97-AF65-F5344CB8AC3E}">
        <p14:creationId xmlns:p14="http://schemas.microsoft.com/office/powerpoint/2010/main" val="1290155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Statistics</a:t>
            </a:r>
            <a:endParaRPr lang="en-US" dirty="0"/>
          </a:p>
        </p:txBody>
      </p:sp>
      <p:sp>
        <p:nvSpPr>
          <p:cNvPr id="3" name="Content Placeholder 2"/>
          <p:cNvSpPr>
            <a:spLocks noGrp="1"/>
          </p:cNvSpPr>
          <p:nvPr>
            <p:ph idx="1"/>
          </p:nvPr>
        </p:nvSpPr>
        <p:spPr/>
        <p:txBody>
          <a:bodyPr/>
          <a:lstStyle/>
          <a:p>
            <a:r>
              <a:rPr lang="en-US" dirty="0" smtClean="0"/>
              <a:t>Statistics are created and maintained on a per </a:t>
            </a:r>
            <a:r>
              <a:rPr lang="en-US" dirty="0"/>
              <a:t>partition </a:t>
            </a:r>
            <a:r>
              <a:rPr lang="en-US" dirty="0" smtClean="0"/>
              <a:t>basis using the INCREMENTAL </a:t>
            </a:r>
            <a:r>
              <a:rPr lang="en-US" dirty="0"/>
              <a:t>option. </a:t>
            </a:r>
            <a:endParaRPr lang="en-US" dirty="0" smtClean="0"/>
          </a:p>
          <a:p>
            <a:endParaRPr lang="en-US" dirty="0" smtClean="0"/>
          </a:p>
          <a:p>
            <a:r>
              <a:rPr lang="en-US" dirty="0" smtClean="0"/>
              <a:t>Allow for partitioned indexes with partition alignment to base table to now have incremental statistics</a:t>
            </a:r>
          </a:p>
          <a:p>
            <a:endParaRPr lang="en-US" dirty="0" smtClean="0"/>
          </a:p>
          <a:p>
            <a:r>
              <a:rPr lang="en-US" dirty="0" smtClean="0"/>
              <a:t>Can be quite beneficial in terms of queries across large data-sets or within a particular partition to get more accurate statistics distributions</a:t>
            </a:r>
            <a:endParaRPr lang="en-US" dirty="0"/>
          </a:p>
        </p:txBody>
      </p:sp>
    </p:spTree>
    <p:extLst>
      <p:ext uri="{BB962C8B-B14F-4D97-AF65-F5344CB8AC3E}">
        <p14:creationId xmlns:p14="http://schemas.microsoft.com/office/powerpoint/2010/main" val="182975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New CE (Cardinality Estimation)</a:t>
            </a:r>
          </a:p>
        </p:txBody>
      </p:sp>
      <p:sp>
        <p:nvSpPr>
          <p:cNvPr id="3" name="Content Placeholder 2"/>
          <p:cNvSpPr>
            <a:spLocks noGrp="1"/>
          </p:cNvSpPr>
          <p:nvPr>
            <p:ph idx="1"/>
          </p:nvPr>
        </p:nvSpPr>
        <p:spPr>
          <a:xfrm>
            <a:off x="457200" y="1970433"/>
            <a:ext cx="8229600" cy="3163388"/>
          </a:xfrm>
        </p:spPr>
        <p:txBody>
          <a:bodyPr>
            <a:normAutofit lnSpcReduction="10000"/>
          </a:bodyPr>
          <a:lstStyle/>
          <a:p>
            <a:r>
              <a:rPr lang="en-US" dirty="0" smtClean="0">
                <a:latin typeface="+mj-lt"/>
              </a:rPr>
              <a:t>Enabled with DB </a:t>
            </a:r>
            <a:r>
              <a:rPr lang="en-US" dirty="0">
                <a:latin typeface="+mj-lt"/>
              </a:rPr>
              <a:t>compatibility level </a:t>
            </a:r>
            <a:r>
              <a:rPr lang="en-US" dirty="0" smtClean="0">
                <a:latin typeface="+mj-lt"/>
              </a:rPr>
              <a:t>of 120, </a:t>
            </a:r>
            <a:r>
              <a:rPr lang="en-US" dirty="0">
                <a:latin typeface="+mj-lt"/>
              </a:rPr>
              <a:t>run </a:t>
            </a:r>
            <a:r>
              <a:rPr lang="en-US" dirty="0" smtClean="0">
                <a:latin typeface="+mj-lt"/>
              </a:rPr>
              <a:t>side-by-side </a:t>
            </a:r>
            <a:r>
              <a:rPr lang="en-US" dirty="0">
                <a:latin typeface="+mj-lt"/>
              </a:rPr>
              <a:t>with the previous version of CE</a:t>
            </a:r>
          </a:p>
          <a:p>
            <a:r>
              <a:rPr lang="en-US" dirty="0" smtClean="0">
                <a:latin typeface="+mj-lt"/>
              </a:rPr>
              <a:t>May cause </a:t>
            </a:r>
            <a:r>
              <a:rPr lang="en-US" dirty="0">
                <a:latin typeface="+mj-lt"/>
              </a:rPr>
              <a:t>significant plan change</a:t>
            </a:r>
          </a:p>
          <a:p>
            <a:r>
              <a:rPr lang="en-US" dirty="0">
                <a:latin typeface="+mj-lt"/>
              </a:rPr>
              <a:t>New CE in query plan</a:t>
            </a:r>
          </a:p>
          <a:p>
            <a:pPr lvl="1"/>
            <a:r>
              <a:rPr lang="en-US" dirty="0">
                <a:latin typeface="+mj-lt"/>
              </a:rPr>
              <a:t>Look for </a:t>
            </a:r>
            <a:r>
              <a:rPr lang="en-US" dirty="0" err="1">
                <a:latin typeface="+mj-lt"/>
              </a:rPr>
              <a:t>CardinalityEstimationModelVersion</a:t>
            </a:r>
            <a:r>
              <a:rPr lang="en-US" dirty="0">
                <a:latin typeface="+mj-lt"/>
              </a:rPr>
              <a:t> = 120 in XML query plan</a:t>
            </a:r>
            <a:endParaRPr lang="en-US" sz="2000" dirty="0">
              <a:latin typeface="+mj-lt"/>
            </a:endParaRPr>
          </a:p>
          <a:p>
            <a:r>
              <a:rPr lang="en-US" dirty="0">
                <a:latin typeface="+mj-lt"/>
              </a:rPr>
              <a:t>Some key changes</a:t>
            </a:r>
          </a:p>
          <a:p>
            <a:pPr lvl="1"/>
            <a:r>
              <a:rPr lang="en-US" dirty="0">
                <a:latin typeface="+mj-lt"/>
              </a:rPr>
              <a:t>Relaxing independence assumption </a:t>
            </a:r>
          </a:p>
          <a:p>
            <a:pPr lvl="1"/>
            <a:r>
              <a:rPr lang="en-US" dirty="0">
                <a:latin typeface="+mj-lt"/>
              </a:rPr>
              <a:t>Ascending key modifications</a:t>
            </a:r>
          </a:p>
          <a:p>
            <a:pPr lvl="1"/>
            <a:r>
              <a:rPr lang="en-US" dirty="0">
                <a:latin typeface="+mj-lt"/>
              </a:rPr>
              <a:t>Join </a:t>
            </a:r>
            <a:r>
              <a:rPr lang="en-US" dirty="0" smtClean="0">
                <a:latin typeface="+mj-lt"/>
              </a:rPr>
              <a:t>changes	</a:t>
            </a:r>
          </a:p>
        </p:txBody>
      </p:sp>
      <p:sp>
        <p:nvSpPr>
          <p:cNvPr id="4" name="Rectangle 1"/>
          <p:cNvSpPr>
            <a:spLocks noChangeArrowheads="1"/>
          </p:cNvSpPr>
          <p:nvPr/>
        </p:nvSpPr>
        <p:spPr bwMode="auto">
          <a:xfrm>
            <a:off x="1746251" y="14660176"/>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hangingPunct="0"/>
            <a:endParaRPr lang="en-US">
              <a:latin typeface="Arial" panose="020B0604020202020204" pitchFamily="34" charset="0"/>
            </a:endParaRPr>
          </a:p>
        </p:txBody>
      </p:sp>
      <p:sp>
        <p:nvSpPr>
          <p:cNvPr id="5" name="TextBox 4"/>
          <p:cNvSpPr txBox="1"/>
          <p:nvPr/>
        </p:nvSpPr>
        <p:spPr>
          <a:xfrm>
            <a:off x="685800" y="5501950"/>
            <a:ext cx="3957302" cy="369332"/>
          </a:xfrm>
          <a:prstGeom prst="rect">
            <a:avLst/>
          </a:prstGeom>
          <a:noFill/>
        </p:spPr>
        <p:txBody>
          <a:bodyPr wrap="none" rtlCol="0">
            <a:spAutoFit/>
          </a:bodyPr>
          <a:lstStyle/>
          <a:p>
            <a:r>
              <a:rPr lang="pl-PL" b="1" dirty="0" smtClean="0"/>
              <a:t>Maciej Pilecki i Paweł </a:t>
            </a:r>
            <a:r>
              <a:rPr lang="pl-PL" b="1" dirty="0" err="1" smtClean="0"/>
              <a:t>Potasiński</a:t>
            </a:r>
            <a:r>
              <a:rPr lang="pl-PL" b="1" dirty="0" smtClean="0"/>
              <a:t> - środa</a:t>
            </a:r>
            <a:endParaRPr lang="pl-PL" b="1" dirty="0"/>
          </a:p>
        </p:txBody>
      </p:sp>
    </p:spTree>
    <p:extLst>
      <p:ext uri="{BB962C8B-B14F-4D97-AF65-F5344CB8AC3E}">
        <p14:creationId xmlns:p14="http://schemas.microsoft.com/office/powerpoint/2010/main" val="1203170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51"/>
            <a:ext cx="8229600" cy="231343"/>
          </a:xfrm>
        </p:spPr>
        <p:txBody>
          <a:bodyPr>
            <a:normAutofit fontScale="90000"/>
          </a:bodyPr>
          <a:lstStyle/>
          <a:p>
            <a:r>
              <a:rPr lang="en-US" sz="3200" dirty="0"/>
              <a:t>Parallel select into</a:t>
            </a:r>
          </a:p>
        </p:txBody>
      </p:sp>
      <p:sp>
        <p:nvSpPr>
          <p:cNvPr id="3" name="TextBox 2"/>
          <p:cNvSpPr txBox="1"/>
          <p:nvPr/>
        </p:nvSpPr>
        <p:spPr>
          <a:xfrm>
            <a:off x="90535" y="1571228"/>
            <a:ext cx="4101219" cy="523220"/>
          </a:xfrm>
          <a:prstGeom prst="rect">
            <a:avLst/>
          </a:prstGeom>
          <a:solidFill>
            <a:schemeClr val="bg1">
              <a:lumMod val="85000"/>
            </a:schemeClr>
          </a:solidFill>
        </p:spPr>
        <p:txBody>
          <a:bodyPr wrap="square" rtlCol="0">
            <a:spAutoFit/>
          </a:bodyPr>
          <a:lstStyle/>
          <a:p>
            <a:r>
              <a:rPr lang="en-US" sz="1400" dirty="0" err="1"/>
              <a:t>Compat</a:t>
            </a:r>
            <a:r>
              <a:rPr lang="en-US" sz="1400" dirty="0"/>
              <a:t> level = 110</a:t>
            </a:r>
          </a:p>
          <a:p>
            <a:r>
              <a:rPr lang="en-US" sz="1400" dirty="0"/>
              <a:t>CPU time = 3156 </a:t>
            </a:r>
            <a:r>
              <a:rPr lang="en-US" sz="1400" dirty="0" err="1"/>
              <a:t>ms</a:t>
            </a:r>
            <a:r>
              <a:rPr lang="en-US" sz="1400" dirty="0"/>
              <a:t>,  elapsed time = 19255 </a:t>
            </a:r>
            <a:r>
              <a:rPr lang="en-US" sz="1400" dirty="0" err="1"/>
              <a:t>ms.</a:t>
            </a:r>
            <a:endParaRPr lang="en-US" sz="1400" dirty="0"/>
          </a:p>
        </p:txBody>
      </p:sp>
      <p:pic>
        <p:nvPicPr>
          <p:cNvPr id="4" name="Picture 3"/>
          <p:cNvPicPr>
            <a:picLocks noChangeAspect="1"/>
          </p:cNvPicPr>
          <p:nvPr/>
        </p:nvPicPr>
        <p:blipFill>
          <a:blip r:embed="rId2"/>
          <a:stretch>
            <a:fillRect/>
          </a:stretch>
        </p:blipFill>
        <p:spPr>
          <a:xfrm>
            <a:off x="197397" y="2225598"/>
            <a:ext cx="3533775" cy="733425"/>
          </a:xfrm>
          <a:prstGeom prst="rect">
            <a:avLst/>
          </a:prstGeom>
        </p:spPr>
      </p:pic>
      <p:pic>
        <p:nvPicPr>
          <p:cNvPr id="5" name="Picture 4"/>
          <p:cNvPicPr>
            <a:picLocks noChangeAspect="1"/>
          </p:cNvPicPr>
          <p:nvPr/>
        </p:nvPicPr>
        <p:blipFill>
          <a:blip r:embed="rId3"/>
          <a:stretch>
            <a:fillRect/>
          </a:stretch>
        </p:blipFill>
        <p:spPr>
          <a:xfrm>
            <a:off x="986768" y="3090171"/>
            <a:ext cx="1955031" cy="2692174"/>
          </a:xfrm>
          <a:prstGeom prst="rect">
            <a:avLst/>
          </a:prstGeom>
        </p:spPr>
      </p:pic>
      <p:pic>
        <p:nvPicPr>
          <p:cNvPr id="6" name="Picture 5"/>
          <p:cNvPicPr>
            <a:picLocks noChangeAspect="1"/>
          </p:cNvPicPr>
          <p:nvPr/>
        </p:nvPicPr>
        <p:blipFill>
          <a:blip r:embed="rId4"/>
          <a:stretch>
            <a:fillRect/>
          </a:stretch>
        </p:blipFill>
        <p:spPr>
          <a:xfrm>
            <a:off x="4021158" y="2211309"/>
            <a:ext cx="5057775" cy="762000"/>
          </a:xfrm>
          <a:prstGeom prst="rect">
            <a:avLst/>
          </a:prstGeom>
        </p:spPr>
      </p:pic>
      <p:pic>
        <p:nvPicPr>
          <p:cNvPr id="8" name="Picture 7"/>
          <p:cNvPicPr>
            <a:picLocks noChangeAspect="1"/>
          </p:cNvPicPr>
          <p:nvPr/>
        </p:nvPicPr>
        <p:blipFill>
          <a:blip r:embed="rId5"/>
          <a:stretch>
            <a:fillRect/>
          </a:stretch>
        </p:blipFill>
        <p:spPr>
          <a:xfrm>
            <a:off x="6332944" y="3090170"/>
            <a:ext cx="1977866" cy="2712318"/>
          </a:xfrm>
          <a:prstGeom prst="rect">
            <a:avLst/>
          </a:prstGeom>
        </p:spPr>
      </p:pic>
      <p:sp>
        <p:nvSpPr>
          <p:cNvPr id="9" name="TextBox 8"/>
          <p:cNvSpPr txBox="1"/>
          <p:nvPr/>
        </p:nvSpPr>
        <p:spPr>
          <a:xfrm>
            <a:off x="4481194" y="1571228"/>
            <a:ext cx="4137705" cy="523220"/>
          </a:xfrm>
          <a:prstGeom prst="rect">
            <a:avLst/>
          </a:prstGeom>
          <a:solidFill>
            <a:schemeClr val="bg1">
              <a:lumMod val="85000"/>
            </a:schemeClr>
          </a:solidFill>
        </p:spPr>
        <p:txBody>
          <a:bodyPr wrap="square" rtlCol="0">
            <a:spAutoFit/>
          </a:bodyPr>
          <a:lstStyle/>
          <a:p>
            <a:r>
              <a:rPr lang="en-US" sz="1400" dirty="0" err="1"/>
              <a:t>Compat</a:t>
            </a:r>
            <a:r>
              <a:rPr lang="en-US" sz="1400" dirty="0"/>
              <a:t> level =120 </a:t>
            </a:r>
          </a:p>
          <a:p>
            <a:r>
              <a:rPr lang="en-US" sz="1400" dirty="0"/>
              <a:t>CPU time = 4259 </a:t>
            </a:r>
            <a:r>
              <a:rPr lang="en-US" sz="1400" dirty="0" err="1"/>
              <a:t>ms</a:t>
            </a:r>
            <a:r>
              <a:rPr lang="en-US" sz="1400" dirty="0"/>
              <a:t>,  elapsed time = 14532 </a:t>
            </a:r>
            <a:r>
              <a:rPr lang="en-US" sz="1400" dirty="0" err="1"/>
              <a:t>ms</a:t>
            </a:r>
            <a:r>
              <a:rPr lang="en-US" sz="1400" dirty="0" err="1">
                <a:solidFill>
                  <a:schemeClr val="bg2"/>
                </a:solidFill>
              </a:rPr>
              <a:t>.</a:t>
            </a:r>
            <a:endParaRPr lang="en-US" sz="1400" dirty="0">
              <a:solidFill>
                <a:schemeClr val="bg2"/>
              </a:solidFill>
            </a:endParaRPr>
          </a:p>
        </p:txBody>
      </p:sp>
      <p:sp>
        <p:nvSpPr>
          <p:cNvPr id="10" name="TextBox 9"/>
          <p:cNvSpPr txBox="1"/>
          <p:nvPr/>
        </p:nvSpPr>
        <p:spPr>
          <a:xfrm>
            <a:off x="3152623" y="5782345"/>
            <a:ext cx="2380908" cy="369332"/>
          </a:xfrm>
          <a:prstGeom prst="rect">
            <a:avLst/>
          </a:prstGeom>
          <a:noFill/>
        </p:spPr>
        <p:txBody>
          <a:bodyPr wrap="none" rtlCol="0">
            <a:spAutoFit/>
          </a:bodyPr>
          <a:lstStyle/>
          <a:p>
            <a:r>
              <a:rPr lang="pl-PL" b="1" dirty="0" smtClean="0"/>
              <a:t>Damian Widera - środa</a:t>
            </a:r>
            <a:endParaRPr lang="pl-PL" b="1" dirty="0"/>
          </a:p>
        </p:txBody>
      </p:sp>
    </p:spTree>
    <p:extLst>
      <p:ext uri="{BB962C8B-B14F-4D97-AF65-F5344CB8AC3E}">
        <p14:creationId xmlns:p14="http://schemas.microsoft.com/office/powerpoint/2010/main" val="2517697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Increased Readable Secondary Availability</a:t>
            </a:r>
            <a:endParaRPr lang="en-US" dirty="0"/>
          </a:p>
        </p:txBody>
      </p:sp>
      <p:sp>
        <p:nvSpPr>
          <p:cNvPr id="4" name="Content Placeholder 2"/>
          <p:cNvSpPr txBox="1">
            <a:spLocks/>
          </p:cNvSpPr>
          <p:nvPr/>
        </p:nvSpPr>
        <p:spPr>
          <a:xfrm>
            <a:off x="434634" y="1371600"/>
            <a:ext cx="8229600" cy="3799811"/>
          </a:xfrm>
          <a:prstGeom prst="rect">
            <a:avLst/>
          </a:prstGeom>
        </p:spPr>
        <p:txBody>
          <a:bodyPr vert="horz" lIns="68570" tIns="34285" rIns="68570" bIns="34285" rtlCol="0">
            <a:noAutofit/>
          </a:bodyPr>
          <a:lstStyle>
            <a:lvl1pPr marL="0" indent="0" algn="l" defTabSz="457200" rtl="0" eaLnBrk="1" latinLnBrk="0" hangingPunct="1">
              <a:lnSpc>
                <a:spcPts val="2800"/>
              </a:lnSpc>
              <a:spcBef>
                <a:spcPts val="500"/>
              </a:spcBef>
              <a:spcAft>
                <a:spcPts val="800"/>
              </a:spcAft>
              <a:buFont typeface="Arial"/>
              <a:buNone/>
              <a:defRPr sz="2800" kern="1200">
                <a:solidFill>
                  <a:schemeClr val="accent6"/>
                </a:solidFill>
                <a:latin typeface="Arial"/>
                <a:ea typeface="+mn-ea"/>
                <a:cs typeface="Arial"/>
              </a:defRPr>
            </a:lvl1pPr>
            <a:lvl2pPr marL="285750" indent="-285750" algn="l" defTabSz="457200" rtl="0" eaLnBrk="1" latinLnBrk="0" hangingPunct="1">
              <a:lnSpc>
                <a:spcPts val="2500"/>
              </a:lnSpc>
              <a:spcBef>
                <a:spcPts val="200"/>
              </a:spcBef>
              <a:spcAft>
                <a:spcPts val="200"/>
              </a:spcAft>
              <a:buFont typeface="Arial"/>
              <a:buChar char="•"/>
              <a:defRPr sz="2400" kern="1200">
                <a:solidFill>
                  <a:schemeClr val="accent6"/>
                </a:solidFill>
                <a:latin typeface="Arial"/>
                <a:ea typeface="+mn-ea"/>
                <a:cs typeface="Arial"/>
              </a:defRPr>
            </a:lvl2pPr>
            <a:lvl3pPr marL="538163" indent="-242888" algn="l" defTabSz="457200" rtl="0" eaLnBrk="1" latinLnBrk="0" hangingPunct="1">
              <a:spcBef>
                <a:spcPct val="20000"/>
              </a:spcBef>
              <a:buSzPct val="100000"/>
              <a:buFont typeface="Arial"/>
              <a:buChar char="•"/>
              <a:defRPr sz="2000" kern="1200">
                <a:solidFill>
                  <a:schemeClr val="accent6"/>
                </a:solidFill>
                <a:latin typeface="Arial"/>
                <a:ea typeface="+mn-ea"/>
                <a:cs typeface="Arial"/>
              </a:defRPr>
            </a:lvl3pPr>
            <a:lvl4pPr marL="808038" indent="-228600" algn="l" defTabSz="442913" rtl="0" eaLnBrk="1" latinLnBrk="0" hangingPunct="1">
              <a:spcBef>
                <a:spcPct val="20000"/>
              </a:spcBef>
              <a:buFont typeface="Arial"/>
              <a:buChar char="•"/>
              <a:defRPr sz="2000" kern="1200">
                <a:solidFill>
                  <a:schemeClr val="accent6"/>
                </a:solidFill>
                <a:latin typeface="Arial"/>
                <a:ea typeface="+mn-ea"/>
                <a:cs typeface="Arial"/>
              </a:defRPr>
            </a:lvl4pPr>
            <a:lvl5pPr marL="1074738" indent="-228600" algn="l" defTabSz="457200" rtl="0" eaLnBrk="1" latinLnBrk="0" hangingPunct="1">
              <a:spcBef>
                <a:spcPct val="20000"/>
              </a:spcBef>
              <a:buFont typeface="Arial"/>
              <a:buChar char="•"/>
              <a:defRPr sz="2000" kern="1200">
                <a:solidFill>
                  <a:schemeClr val="accent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38175" lvl="2" indent="-342900" defTabSz="914400">
              <a:lnSpc>
                <a:spcPct val="90000"/>
              </a:lnSpc>
              <a:spcAft>
                <a:spcPts val="450"/>
              </a:spcAft>
              <a:buClr>
                <a:schemeClr val="bg1"/>
              </a:buClr>
              <a:buSzPct val="90000"/>
              <a:buFont typeface="Arial" panose="020B0604020202020204" pitchFamily="34" charset="0"/>
              <a:buChar char="•"/>
              <a:defRPr/>
            </a:pPr>
            <a:r>
              <a:rPr lang="en-US" sz="1800" b="1" dirty="0" smtClean="0">
                <a:solidFill>
                  <a:schemeClr val="tx1"/>
                </a:solidFill>
                <a:latin typeface="+mn-lt"/>
                <a:cs typeface="+mn-cs"/>
              </a:rPr>
              <a:t>SQL </a:t>
            </a:r>
            <a:r>
              <a:rPr lang="en-US" sz="1800" b="1" dirty="0">
                <a:solidFill>
                  <a:schemeClr val="tx1"/>
                </a:solidFill>
                <a:latin typeface="+mn-lt"/>
                <a:cs typeface="+mn-cs"/>
              </a:rPr>
              <a:t>Server 2014: read workloads not impacted during network failures.. or primary down.. or cluster quorum loss..</a:t>
            </a:r>
          </a:p>
          <a:p>
            <a:pPr marL="908050" lvl="3" indent="-342900" defTabSz="914400">
              <a:lnSpc>
                <a:spcPct val="90000"/>
              </a:lnSpc>
              <a:spcAft>
                <a:spcPts val="450"/>
              </a:spcAft>
              <a:buClr>
                <a:schemeClr val="bg1"/>
              </a:buClr>
              <a:buSzPct val="90000"/>
              <a:buFont typeface="Arial" panose="020B0604020202020204" pitchFamily="34" charset="0"/>
              <a:buChar char="•"/>
              <a:defRPr/>
            </a:pPr>
            <a:r>
              <a:rPr lang="en-US" sz="1800" dirty="0">
                <a:solidFill>
                  <a:schemeClr val="tx1"/>
                </a:solidFill>
                <a:latin typeface="+mn-lt"/>
                <a:cs typeface="+mn-cs"/>
              </a:rPr>
              <a:t>Readable secondaries remain available during </a:t>
            </a:r>
            <a:r>
              <a:rPr lang="en-US" sz="1800" i="1" dirty="0">
                <a:solidFill>
                  <a:schemeClr val="tx1"/>
                </a:solidFill>
                <a:latin typeface="+mn-lt"/>
                <a:cs typeface="+mn-cs"/>
              </a:rPr>
              <a:t>“Resolving”</a:t>
            </a:r>
            <a:r>
              <a:rPr lang="en-US" sz="1800" dirty="0">
                <a:solidFill>
                  <a:schemeClr val="tx1"/>
                </a:solidFill>
                <a:latin typeface="+mn-lt"/>
                <a:cs typeface="+mn-cs"/>
              </a:rPr>
              <a:t> state</a:t>
            </a:r>
          </a:p>
          <a:p>
            <a:pPr marL="908050" lvl="3" indent="-342900" defTabSz="914400">
              <a:lnSpc>
                <a:spcPct val="90000"/>
              </a:lnSpc>
              <a:spcAft>
                <a:spcPts val="450"/>
              </a:spcAft>
              <a:buClr>
                <a:schemeClr val="bg1"/>
              </a:buClr>
              <a:buSzPct val="90000"/>
              <a:buFont typeface="Arial" panose="020B0604020202020204" pitchFamily="34" charset="0"/>
              <a:buChar char="•"/>
              <a:defRPr/>
            </a:pPr>
            <a:r>
              <a:rPr lang="en-US" sz="1800" dirty="0">
                <a:solidFill>
                  <a:schemeClr val="tx1"/>
                </a:solidFill>
                <a:latin typeface="+mn-lt"/>
                <a:cs typeface="+mn-cs"/>
              </a:rPr>
              <a:t>Requires direct connections to readable secondaries (Read-only routing not supported yet)</a:t>
            </a:r>
          </a:p>
          <a:p>
            <a:pPr marL="908050" lvl="3" indent="-342900" defTabSz="914400">
              <a:lnSpc>
                <a:spcPct val="90000"/>
              </a:lnSpc>
              <a:spcAft>
                <a:spcPts val="450"/>
              </a:spcAft>
              <a:buClr>
                <a:schemeClr val="bg1"/>
              </a:buClr>
              <a:buSzPct val="90000"/>
              <a:buFont typeface="Arial" panose="020B0604020202020204" pitchFamily="34" charset="0"/>
              <a:buChar char="•"/>
              <a:defRPr/>
            </a:pPr>
            <a:r>
              <a:rPr lang="en-US" sz="1800" dirty="0">
                <a:solidFill>
                  <a:schemeClr val="tx1"/>
                </a:solidFill>
                <a:latin typeface="+mn-lt"/>
                <a:cs typeface="+mn-cs"/>
              </a:rPr>
              <a:t>Replica state and last commit time available in DMV/Dashboard</a:t>
            </a:r>
          </a:p>
          <a:p>
            <a:pPr marL="908050" lvl="3" indent="-342900" defTabSz="914400">
              <a:lnSpc>
                <a:spcPct val="90000"/>
              </a:lnSpc>
              <a:spcAft>
                <a:spcPts val="450"/>
              </a:spcAft>
              <a:buClr>
                <a:schemeClr val="bg1"/>
              </a:buClr>
              <a:buSzPct val="90000"/>
              <a:buFont typeface="Arial" panose="020B0604020202020204" pitchFamily="34" charset="0"/>
              <a:buChar char="•"/>
              <a:defRPr/>
            </a:pPr>
            <a:endParaRPr lang="en-US" sz="1800" dirty="0">
              <a:solidFill>
                <a:schemeClr val="tx1"/>
              </a:solidFill>
              <a:latin typeface="+mn-lt"/>
              <a:cs typeface="+mn-cs"/>
            </a:endParaRPr>
          </a:p>
          <a:p>
            <a:pPr marL="908050" lvl="3" indent="-342900" defTabSz="914400">
              <a:lnSpc>
                <a:spcPct val="90000"/>
              </a:lnSpc>
              <a:spcAft>
                <a:spcPts val="450"/>
              </a:spcAft>
              <a:buClr>
                <a:schemeClr val="bg1"/>
              </a:buClr>
              <a:buSzPct val="90000"/>
              <a:buFont typeface="Arial" panose="020B0604020202020204" pitchFamily="34" charset="0"/>
              <a:buChar char="•"/>
              <a:defRPr/>
            </a:pPr>
            <a:endParaRPr lang="en-US" sz="1800" dirty="0">
              <a:solidFill>
                <a:schemeClr val="tx1"/>
              </a:solidFill>
              <a:latin typeface="+mn-lt"/>
              <a:cs typeface="+mn-cs"/>
            </a:endParaRPr>
          </a:p>
        </p:txBody>
      </p:sp>
    </p:spTree>
    <p:extLst>
      <p:ext uri="{BB962C8B-B14F-4D97-AF65-F5344CB8AC3E}">
        <p14:creationId xmlns:p14="http://schemas.microsoft.com/office/powerpoint/2010/main" val="4195988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4" y="1119551"/>
            <a:ext cx="8782431" cy="454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99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Groups Readable </a:t>
            </a:r>
            <a:r>
              <a:rPr lang="en-US" dirty="0" err="1" smtClean="0"/>
              <a:t>secondaries</a:t>
            </a:r>
            <a:endParaRPr lang="en-US" dirty="0"/>
          </a:p>
        </p:txBody>
      </p:sp>
      <p:sp>
        <p:nvSpPr>
          <p:cNvPr id="3" name="Content Placeholder 2"/>
          <p:cNvSpPr>
            <a:spLocks noGrp="1"/>
          </p:cNvSpPr>
          <p:nvPr>
            <p:ph idx="1"/>
          </p:nvPr>
        </p:nvSpPr>
        <p:spPr/>
        <p:txBody>
          <a:bodyPr/>
          <a:lstStyle/>
          <a:p>
            <a:endParaRPr lang="pl-PL"/>
          </a:p>
        </p:txBody>
      </p:sp>
      <p:pic>
        <p:nvPicPr>
          <p:cNvPr id="4" name="Picture 3"/>
          <p:cNvPicPr>
            <a:picLocks noChangeAspect="1"/>
          </p:cNvPicPr>
          <p:nvPr/>
        </p:nvPicPr>
        <p:blipFill>
          <a:blip r:embed="rId2"/>
          <a:stretch>
            <a:fillRect/>
          </a:stretch>
        </p:blipFill>
        <p:spPr>
          <a:xfrm>
            <a:off x="1061798" y="1491084"/>
            <a:ext cx="7061968" cy="3764187"/>
          </a:xfrm>
          <a:prstGeom prst="rect">
            <a:avLst/>
          </a:prstGeom>
        </p:spPr>
      </p:pic>
      <p:pic>
        <p:nvPicPr>
          <p:cNvPr id="5" name="Picture 2" descr="\\johnlserver\docs$\Artwork from DVD Website\Shapes\Arrows\Gold Gradient Collection\dashed arrow 0 gold  arrow curved 7.png"/>
          <p:cNvPicPr>
            <a:picLocks noChangeAspect="1" noChangeArrowheads="1"/>
          </p:cNvPicPr>
          <p:nvPr/>
        </p:nvPicPr>
        <p:blipFill>
          <a:blip r:embed="rId3" cstate="print"/>
          <a:srcRect/>
          <a:stretch>
            <a:fillRect/>
          </a:stretch>
        </p:blipFill>
        <p:spPr bwMode="auto">
          <a:xfrm flipV="1">
            <a:off x="7334692" y="4959883"/>
            <a:ext cx="630066" cy="174863"/>
          </a:xfrm>
          <a:prstGeom prst="rect">
            <a:avLst/>
          </a:prstGeom>
          <a:noFill/>
          <a:ln w="9525">
            <a:noFill/>
            <a:miter lim="800000"/>
            <a:headEnd/>
            <a:tailEnd/>
          </a:ln>
        </p:spPr>
      </p:pic>
      <p:pic>
        <p:nvPicPr>
          <p:cNvPr id="6" name="Picture 3" descr="\\johnlserver\docs$\Artwork from DVD Website\Shapes\Arrows\Gold Gradient Collection\arrow 0 gold  arrow curved 4.png"/>
          <p:cNvPicPr>
            <a:picLocks noChangeAspect="1" noChangeArrowheads="1"/>
          </p:cNvPicPr>
          <p:nvPr/>
        </p:nvPicPr>
        <p:blipFill>
          <a:blip r:embed="rId4" cstate="print"/>
          <a:srcRect/>
          <a:stretch>
            <a:fillRect/>
          </a:stretch>
        </p:blipFill>
        <p:spPr bwMode="auto">
          <a:xfrm rot="15085876" flipH="1">
            <a:off x="5991028" y="4786424"/>
            <a:ext cx="281870" cy="558117"/>
          </a:xfrm>
          <a:prstGeom prst="rect">
            <a:avLst/>
          </a:prstGeom>
          <a:noFill/>
          <a:ln w="9525">
            <a:noFill/>
            <a:miter lim="800000"/>
            <a:headEnd/>
            <a:tailEnd/>
          </a:ln>
        </p:spPr>
      </p:pic>
      <p:sp>
        <p:nvSpPr>
          <p:cNvPr id="7" name="TextBox 6"/>
          <p:cNvSpPr txBox="1"/>
          <p:nvPr/>
        </p:nvSpPr>
        <p:spPr>
          <a:xfrm>
            <a:off x="5730963" y="5140632"/>
            <a:ext cx="1549520" cy="461665"/>
          </a:xfrm>
          <a:prstGeom prst="rect">
            <a:avLst/>
          </a:prstGeom>
          <a:noFill/>
        </p:spPr>
        <p:txBody>
          <a:bodyPr wrap="square" rtlCol="0">
            <a:spAutoFit/>
          </a:bodyPr>
          <a:lstStyle/>
          <a:p>
            <a:r>
              <a:rPr lang="en-US" sz="1200" dirty="0"/>
              <a:t>Sync Log</a:t>
            </a:r>
          </a:p>
          <a:p>
            <a:r>
              <a:rPr lang="en-US" sz="1200" dirty="0"/>
              <a:t>Synchronization</a:t>
            </a:r>
          </a:p>
        </p:txBody>
      </p:sp>
      <p:pic>
        <p:nvPicPr>
          <p:cNvPr id="13" name="Picture 12"/>
          <p:cNvPicPr>
            <a:picLocks noChangeAspect="1"/>
          </p:cNvPicPr>
          <p:nvPr/>
        </p:nvPicPr>
        <p:blipFill>
          <a:blip r:embed="rId5"/>
          <a:stretch>
            <a:fillRect/>
          </a:stretch>
        </p:blipFill>
        <p:spPr>
          <a:xfrm>
            <a:off x="7200238" y="5140632"/>
            <a:ext cx="1566808" cy="512108"/>
          </a:xfrm>
          <a:prstGeom prst="rect">
            <a:avLst/>
          </a:prstGeom>
        </p:spPr>
      </p:pic>
    </p:spTree>
    <p:extLst>
      <p:ext uri="{BB962C8B-B14F-4D97-AF65-F5344CB8AC3E}">
        <p14:creationId xmlns:p14="http://schemas.microsoft.com/office/powerpoint/2010/main" val="11917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Server 2014 to </a:t>
            </a:r>
            <a:r>
              <a:rPr lang="en-US" dirty="0" err="1" smtClean="0"/>
              <a:t>nie</a:t>
            </a:r>
            <a:r>
              <a:rPr lang="en-US" dirty="0" smtClean="0"/>
              <a:t> </a:t>
            </a:r>
            <a:r>
              <a:rPr lang="en-US" dirty="0" err="1" smtClean="0"/>
              <a:t>tylko</a:t>
            </a:r>
            <a:r>
              <a:rPr lang="en-US" dirty="0" smtClean="0"/>
              <a:t> In-Memory</a:t>
            </a:r>
            <a:endParaRPr lang="pl-PL" dirty="0"/>
          </a:p>
        </p:txBody>
      </p:sp>
      <p:sp>
        <p:nvSpPr>
          <p:cNvPr id="3" name="Subtitle 2"/>
          <p:cNvSpPr>
            <a:spLocks noGrp="1"/>
          </p:cNvSpPr>
          <p:nvPr>
            <p:ph type="subTitle" idx="1"/>
          </p:nvPr>
        </p:nvSpPr>
        <p:spPr/>
        <p:txBody>
          <a:bodyPr/>
          <a:lstStyle/>
          <a:p>
            <a:r>
              <a:rPr lang="pl-PL" dirty="0" smtClean="0"/>
              <a:t>Łukasz Grala	|	Tomasz Libera</a:t>
            </a:r>
            <a:endParaRPr lang="pl-PL" dirty="0"/>
          </a:p>
        </p:txBody>
      </p:sp>
    </p:spTree>
    <p:extLst>
      <p:ext uri="{BB962C8B-B14F-4D97-AF65-F5344CB8AC3E}">
        <p14:creationId xmlns:p14="http://schemas.microsoft.com/office/powerpoint/2010/main" val="77545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solidFill>
                  <a:schemeClr val="accent3"/>
                </a:solidFill>
              </a:rPr>
              <a:t>Migracja baz danych SQL Server do VM</a:t>
            </a:r>
            <a:endParaRPr lang="en-US" dirty="0">
              <a:solidFill>
                <a:schemeClr val="accent3"/>
              </a:solidFill>
            </a:endParaRPr>
          </a:p>
        </p:txBody>
      </p:sp>
      <p:sp>
        <p:nvSpPr>
          <p:cNvPr id="65" name="Rectangle 64"/>
          <p:cNvSpPr/>
          <p:nvPr/>
        </p:nvSpPr>
        <p:spPr bwMode="auto">
          <a:xfrm>
            <a:off x="1680799" y="1840415"/>
            <a:ext cx="2353115" cy="12236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Aft>
                <a:spcPts val="882"/>
              </a:spcAft>
            </a:pPr>
            <a:r>
              <a:rPr lang="pl-PL" sz="1176" dirty="0">
                <a:ln>
                  <a:solidFill>
                    <a:srgbClr val="FFFFFF">
                      <a:alpha val="0"/>
                    </a:srgbClr>
                  </a:solidFill>
                </a:ln>
                <a:solidFill>
                  <a:srgbClr val="505050"/>
                </a:solidFill>
                <a:ea typeface="Segoe UI" pitchFamily="34" charset="0"/>
                <a:cs typeface="Segoe UI" pitchFamily="34" charset="0"/>
              </a:rPr>
              <a:t>Łatwiejsza migracja „</a:t>
            </a:r>
            <a:r>
              <a:rPr lang="en-US" sz="1176" dirty="0">
                <a:ln>
                  <a:solidFill>
                    <a:srgbClr val="FFFFFF">
                      <a:alpha val="0"/>
                    </a:srgbClr>
                  </a:solidFill>
                </a:ln>
                <a:solidFill>
                  <a:srgbClr val="505050"/>
                </a:solidFill>
                <a:ea typeface="Segoe UI" pitchFamily="34" charset="0"/>
                <a:cs typeface="Segoe UI" pitchFamily="34" charset="0"/>
              </a:rPr>
              <a:t>on-premises SQL Server</a:t>
            </a:r>
            <a:r>
              <a:rPr lang="pl-PL" sz="1176" dirty="0">
                <a:ln>
                  <a:solidFill>
                    <a:srgbClr val="FFFFFF">
                      <a:alpha val="0"/>
                    </a:srgbClr>
                  </a:solidFill>
                </a:ln>
                <a:solidFill>
                  <a:srgbClr val="505050"/>
                </a:solidFill>
                <a:ea typeface="Segoe UI" pitchFamily="34" charset="0"/>
                <a:cs typeface="Segoe UI" pitchFamily="34" charset="0"/>
              </a:rPr>
              <a:t>”</a:t>
            </a:r>
            <a:r>
              <a:rPr lang="en-US" sz="1176" dirty="0">
                <a:ln>
                  <a:solidFill>
                    <a:srgbClr val="FFFFFF">
                      <a:alpha val="0"/>
                    </a:srgbClr>
                  </a:solidFill>
                </a:ln>
                <a:solidFill>
                  <a:srgbClr val="505050"/>
                </a:solidFill>
                <a:ea typeface="Segoe UI" pitchFamily="34" charset="0"/>
                <a:cs typeface="Segoe UI" pitchFamily="34" charset="0"/>
              </a:rPr>
              <a:t> </a:t>
            </a:r>
            <a:r>
              <a:rPr lang="pl-PL" sz="1176" dirty="0">
                <a:ln>
                  <a:solidFill>
                    <a:srgbClr val="FFFFFF">
                      <a:alpha val="0"/>
                    </a:srgbClr>
                  </a:solidFill>
                </a:ln>
                <a:solidFill>
                  <a:srgbClr val="505050"/>
                </a:solidFill>
                <a:ea typeface="Segoe UI" pitchFamily="34" charset="0"/>
                <a:cs typeface="Segoe UI" pitchFamily="34" charset="0"/>
              </a:rPr>
              <a:t>do</a:t>
            </a:r>
            <a:r>
              <a:rPr lang="en-US" sz="1176" dirty="0">
                <a:ln>
                  <a:solidFill>
                    <a:srgbClr val="FFFFFF">
                      <a:alpha val="0"/>
                    </a:srgbClr>
                  </a:solidFill>
                </a:ln>
                <a:solidFill>
                  <a:srgbClr val="505050"/>
                </a:solidFill>
                <a:ea typeface="Segoe UI" pitchFamily="34" charset="0"/>
                <a:cs typeface="Segoe UI" pitchFamily="34" charset="0"/>
              </a:rPr>
              <a:t> Windows Azure VM</a:t>
            </a:r>
          </a:p>
        </p:txBody>
      </p:sp>
      <p:sp>
        <p:nvSpPr>
          <p:cNvPr id="71" name="Rectangle 70"/>
          <p:cNvSpPr/>
          <p:nvPr/>
        </p:nvSpPr>
        <p:spPr bwMode="auto">
          <a:xfrm>
            <a:off x="1680799" y="3128979"/>
            <a:ext cx="2353115" cy="12236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Aft>
                <a:spcPts val="588"/>
              </a:spcAft>
            </a:pPr>
            <a:r>
              <a:rPr lang="en-US" sz="1176" dirty="0">
                <a:ln>
                  <a:solidFill>
                    <a:srgbClr val="FFFFFF">
                      <a:alpha val="0"/>
                    </a:srgbClr>
                  </a:solidFill>
                </a:ln>
                <a:solidFill>
                  <a:srgbClr val="505050"/>
                </a:solidFill>
                <a:ea typeface="Segoe UI" pitchFamily="34" charset="0"/>
                <a:cs typeface="Segoe UI" pitchFamily="34" charset="0"/>
              </a:rPr>
              <a:t>Ideal</a:t>
            </a:r>
            <a:r>
              <a:rPr lang="pl-PL" sz="1176" dirty="0" err="1">
                <a:ln>
                  <a:solidFill>
                    <a:srgbClr val="FFFFFF">
                      <a:alpha val="0"/>
                    </a:srgbClr>
                  </a:solidFill>
                </a:ln>
                <a:solidFill>
                  <a:srgbClr val="505050"/>
                </a:solidFill>
                <a:ea typeface="Segoe UI" pitchFamily="34" charset="0"/>
                <a:cs typeface="Segoe UI" pitchFamily="34" charset="0"/>
              </a:rPr>
              <a:t>ne</a:t>
            </a:r>
            <a:r>
              <a:rPr lang="pl-PL" sz="1176" dirty="0">
                <a:ln>
                  <a:solidFill>
                    <a:srgbClr val="FFFFFF">
                      <a:alpha val="0"/>
                    </a:srgbClr>
                  </a:solidFill>
                </a:ln>
                <a:solidFill>
                  <a:srgbClr val="505050"/>
                </a:solidFill>
                <a:ea typeface="Segoe UI" pitchFamily="34" charset="0"/>
                <a:cs typeface="Segoe UI" pitchFamily="34" charset="0"/>
              </a:rPr>
              <a:t> dla istniejących aplikacji oraz procesu tworzenia i testowania aplikacji</a:t>
            </a:r>
            <a:endParaRPr lang="en-US" sz="1176" dirty="0">
              <a:ln>
                <a:solidFill>
                  <a:srgbClr val="FFFFFF">
                    <a:alpha val="0"/>
                  </a:srgbClr>
                </a:solidFill>
              </a:ln>
              <a:solidFill>
                <a:srgbClr val="505050"/>
              </a:solidFill>
              <a:ea typeface="Segoe UI" pitchFamily="34" charset="0"/>
              <a:cs typeface="Segoe UI" pitchFamily="34" charset="0"/>
            </a:endParaRPr>
          </a:p>
          <a:p>
            <a:pPr defTabSz="685328" fontAlgn="base">
              <a:spcAft>
                <a:spcPts val="588"/>
              </a:spcAft>
            </a:pPr>
            <a:r>
              <a:rPr lang="pl-PL" sz="1176" dirty="0">
                <a:ln>
                  <a:solidFill>
                    <a:srgbClr val="FFFFFF">
                      <a:alpha val="0"/>
                    </a:srgbClr>
                  </a:solidFill>
                </a:ln>
                <a:solidFill>
                  <a:srgbClr val="505050"/>
                </a:solidFill>
                <a:ea typeface="Segoe UI" pitchFamily="34" charset="0"/>
                <a:cs typeface="Segoe UI" pitchFamily="34" charset="0"/>
              </a:rPr>
              <a:t>Pełna funkcjonalność</a:t>
            </a:r>
            <a:r>
              <a:rPr lang="en-US" sz="1176" dirty="0">
                <a:ln>
                  <a:solidFill>
                    <a:srgbClr val="FFFFFF">
                      <a:alpha val="0"/>
                    </a:srgbClr>
                  </a:solidFill>
                </a:ln>
                <a:solidFill>
                  <a:srgbClr val="505050"/>
                </a:solidFill>
                <a:ea typeface="Segoe UI" pitchFamily="34" charset="0"/>
                <a:cs typeface="Segoe UI" pitchFamily="34" charset="0"/>
              </a:rPr>
              <a:t> SQL Server</a:t>
            </a:r>
          </a:p>
          <a:p>
            <a:pPr defTabSz="685328" fontAlgn="base">
              <a:spcAft>
                <a:spcPts val="588"/>
              </a:spcAft>
            </a:pPr>
            <a:r>
              <a:rPr lang="pl-PL" sz="1176" dirty="0">
                <a:ln>
                  <a:solidFill>
                    <a:srgbClr val="FFFFFF">
                      <a:alpha val="0"/>
                    </a:srgbClr>
                  </a:solidFill>
                </a:ln>
                <a:solidFill>
                  <a:srgbClr val="505050"/>
                </a:solidFill>
                <a:ea typeface="Segoe UI" pitchFamily="34" charset="0"/>
                <a:cs typeface="Segoe UI" pitchFamily="34" charset="0"/>
              </a:rPr>
              <a:t>Pełna kontrola</a:t>
            </a:r>
            <a:r>
              <a:rPr lang="en-US" sz="1176" dirty="0">
                <a:ln>
                  <a:solidFill>
                    <a:srgbClr val="FFFFFF">
                      <a:alpha val="0"/>
                    </a:srgbClr>
                  </a:solidFill>
                </a:ln>
                <a:solidFill>
                  <a:srgbClr val="505050"/>
                </a:solidFill>
                <a:ea typeface="Segoe UI" pitchFamily="34" charset="0"/>
                <a:cs typeface="Segoe UI" pitchFamily="34" charset="0"/>
              </a:rPr>
              <a:t> VM</a:t>
            </a:r>
          </a:p>
        </p:txBody>
      </p:sp>
      <p:sp>
        <p:nvSpPr>
          <p:cNvPr id="73" name="Rectangle 72"/>
          <p:cNvSpPr/>
          <p:nvPr/>
        </p:nvSpPr>
        <p:spPr bwMode="auto">
          <a:xfrm>
            <a:off x="1680799" y="4417543"/>
            <a:ext cx="2353115" cy="12236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Aft>
                <a:spcPts val="588"/>
              </a:spcAft>
            </a:pPr>
            <a:r>
              <a:rPr lang="pl-PL" sz="1176" dirty="0">
                <a:ln>
                  <a:solidFill>
                    <a:srgbClr val="FFFFFF">
                      <a:alpha val="0"/>
                    </a:srgbClr>
                  </a:solidFill>
                </a:ln>
                <a:solidFill>
                  <a:srgbClr val="505050"/>
                </a:solidFill>
                <a:ea typeface="Segoe UI" pitchFamily="34" charset="0"/>
                <a:cs typeface="Segoe UI" pitchFamily="34" charset="0"/>
              </a:rPr>
              <a:t>Idealne dla zmiennego zapotrzebowania w zasoby</a:t>
            </a:r>
            <a:endParaRPr lang="en-US" sz="1176" dirty="0">
              <a:ln>
                <a:solidFill>
                  <a:srgbClr val="FFFFFF">
                    <a:alpha val="0"/>
                  </a:srgbClr>
                </a:solidFill>
              </a:ln>
              <a:solidFill>
                <a:srgbClr val="505050"/>
              </a:solidFill>
              <a:ea typeface="Segoe UI" pitchFamily="34" charset="0"/>
              <a:cs typeface="Segoe UI" pitchFamily="34" charset="0"/>
            </a:endParaRPr>
          </a:p>
          <a:p>
            <a:pPr defTabSz="685328" fontAlgn="base">
              <a:spcAft>
                <a:spcPts val="588"/>
              </a:spcAft>
            </a:pPr>
            <a:r>
              <a:rPr lang="pl-PL" sz="1176" dirty="0">
                <a:ln>
                  <a:solidFill>
                    <a:srgbClr val="FFFFFF">
                      <a:alpha val="0"/>
                    </a:srgbClr>
                  </a:solidFill>
                </a:ln>
                <a:solidFill>
                  <a:srgbClr val="505050"/>
                </a:solidFill>
                <a:ea typeface="Segoe UI" pitchFamily="34" charset="0"/>
                <a:cs typeface="Segoe UI" pitchFamily="34" charset="0"/>
              </a:rPr>
              <a:t>Dynamiczne skalowanie DB</a:t>
            </a:r>
            <a:endParaRPr lang="en-US" sz="1176" dirty="0">
              <a:ln>
                <a:solidFill>
                  <a:srgbClr val="FFFFFF">
                    <a:alpha val="0"/>
                  </a:srgbClr>
                </a:solidFill>
              </a:ln>
              <a:solidFill>
                <a:srgbClr val="505050"/>
              </a:solidFill>
              <a:ea typeface="Segoe UI" pitchFamily="34" charset="0"/>
              <a:cs typeface="Segoe UI" pitchFamily="34" charset="0"/>
            </a:endParaRPr>
          </a:p>
          <a:p>
            <a:pPr defTabSz="685328" fontAlgn="base">
              <a:spcAft>
                <a:spcPts val="588"/>
              </a:spcAft>
            </a:pPr>
            <a:r>
              <a:rPr lang="pl-PL" sz="1176" dirty="0">
                <a:ln>
                  <a:solidFill>
                    <a:srgbClr val="FFFFFF">
                      <a:alpha val="0"/>
                    </a:srgbClr>
                  </a:solidFill>
                </a:ln>
                <a:solidFill>
                  <a:srgbClr val="505050"/>
                </a:solidFill>
                <a:ea typeface="Segoe UI" pitchFamily="34" charset="0"/>
                <a:cs typeface="Segoe UI" pitchFamily="34" charset="0"/>
              </a:rPr>
              <a:t>Brak uaktualnień</a:t>
            </a:r>
            <a:r>
              <a:rPr lang="en-US" sz="1176" dirty="0">
                <a:ln>
                  <a:solidFill>
                    <a:srgbClr val="FFFFFF">
                      <a:alpha val="0"/>
                    </a:srgbClr>
                  </a:solidFill>
                </a:ln>
                <a:solidFill>
                  <a:srgbClr val="505050"/>
                </a:solidFill>
                <a:ea typeface="Segoe UI" pitchFamily="34" charset="0"/>
                <a:cs typeface="Segoe UI" pitchFamily="34" charset="0"/>
              </a:rPr>
              <a:t> OS </a:t>
            </a:r>
            <a:r>
              <a:rPr lang="pl-PL" sz="1176" dirty="0">
                <a:ln>
                  <a:solidFill>
                    <a:srgbClr val="FFFFFF">
                      <a:alpha val="0"/>
                    </a:srgbClr>
                  </a:solidFill>
                </a:ln>
                <a:solidFill>
                  <a:srgbClr val="505050"/>
                </a:solidFill>
                <a:ea typeface="Segoe UI" pitchFamily="34" charset="0"/>
                <a:cs typeface="Segoe UI" pitchFamily="34" charset="0"/>
              </a:rPr>
              <a:t>i silnika</a:t>
            </a:r>
            <a:r>
              <a:rPr lang="en-US" sz="1176" dirty="0">
                <a:ln>
                  <a:solidFill>
                    <a:srgbClr val="FFFFFF">
                      <a:alpha val="0"/>
                    </a:srgbClr>
                  </a:solidFill>
                </a:ln>
                <a:solidFill>
                  <a:srgbClr val="505050"/>
                </a:solidFill>
                <a:ea typeface="Segoe UI" pitchFamily="34" charset="0"/>
                <a:cs typeface="Segoe UI" pitchFamily="34" charset="0"/>
              </a:rPr>
              <a:t> DB</a:t>
            </a:r>
          </a:p>
          <a:p>
            <a:pPr defTabSz="685328" fontAlgn="base">
              <a:spcAft>
                <a:spcPts val="588"/>
              </a:spcAft>
            </a:pPr>
            <a:r>
              <a:rPr lang="pl-PL" sz="1176" dirty="0">
                <a:ln>
                  <a:solidFill>
                    <a:srgbClr val="FFFFFF">
                      <a:alpha val="0"/>
                    </a:srgbClr>
                  </a:solidFill>
                </a:ln>
                <a:solidFill>
                  <a:srgbClr val="505050"/>
                </a:solidFill>
                <a:ea typeface="Segoe UI" pitchFamily="34" charset="0"/>
                <a:cs typeface="Segoe UI" pitchFamily="34" charset="0"/>
              </a:rPr>
              <a:t>Wysoka dostępność</a:t>
            </a:r>
            <a:r>
              <a:rPr lang="en-US" sz="1176" dirty="0">
                <a:ln>
                  <a:solidFill>
                    <a:srgbClr val="FFFFFF">
                      <a:alpha val="0"/>
                    </a:srgbClr>
                  </a:solidFill>
                </a:ln>
                <a:solidFill>
                  <a:srgbClr val="505050"/>
                </a:solidFill>
                <a:ea typeface="Segoe UI" pitchFamily="34" charset="0"/>
                <a:cs typeface="Segoe UI" pitchFamily="34" charset="0"/>
              </a:rPr>
              <a:t> </a:t>
            </a:r>
            <a:r>
              <a:rPr lang="pl-PL" sz="1176" dirty="0">
                <a:ln>
                  <a:solidFill>
                    <a:srgbClr val="FFFFFF">
                      <a:alpha val="0"/>
                    </a:srgbClr>
                  </a:solidFill>
                </a:ln>
                <a:solidFill>
                  <a:srgbClr val="505050"/>
                </a:solidFill>
                <a:ea typeface="Segoe UI" pitchFamily="34" charset="0"/>
                <a:cs typeface="Segoe UI" pitchFamily="34" charset="0"/>
              </a:rPr>
              <a:t>(</a:t>
            </a:r>
            <a:r>
              <a:rPr lang="en-US" sz="1176" dirty="0">
                <a:ln>
                  <a:solidFill>
                    <a:srgbClr val="FFFFFF">
                      <a:alpha val="0"/>
                    </a:srgbClr>
                  </a:solidFill>
                </a:ln>
                <a:solidFill>
                  <a:srgbClr val="505050"/>
                </a:solidFill>
                <a:ea typeface="Segoe UI" pitchFamily="34" charset="0"/>
                <a:cs typeface="Segoe UI" pitchFamily="34" charset="0"/>
              </a:rPr>
              <a:t>99.9</a:t>
            </a:r>
            <a:r>
              <a:rPr lang="pl-PL" sz="1176" dirty="0">
                <a:ln>
                  <a:solidFill>
                    <a:srgbClr val="FFFFFF">
                      <a:alpha val="0"/>
                    </a:srgbClr>
                  </a:solidFill>
                </a:ln>
                <a:solidFill>
                  <a:srgbClr val="505050"/>
                </a:solidFill>
                <a:ea typeface="Segoe UI" pitchFamily="34" charset="0"/>
                <a:cs typeface="Segoe UI" pitchFamily="34" charset="0"/>
              </a:rPr>
              <a:t>%</a:t>
            </a:r>
            <a:r>
              <a:rPr lang="en-US" sz="1176" dirty="0">
                <a:ln>
                  <a:solidFill>
                    <a:srgbClr val="FFFFFF">
                      <a:alpha val="0"/>
                    </a:srgbClr>
                  </a:solidFill>
                </a:ln>
                <a:solidFill>
                  <a:srgbClr val="505050"/>
                </a:solidFill>
                <a:ea typeface="Segoe UI" pitchFamily="34" charset="0"/>
                <a:cs typeface="Segoe UI" pitchFamily="34" charset="0"/>
              </a:rPr>
              <a:t> SLA</a:t>
            </a:r>
            <a:r>
              <a:rPr lang="pl-PL" sz="1176" dirty="0">
                <a:ln>
                  <a:solidFill>
                    <a:srgbClr val="FFFFFF">
                      <a:alpha val="0"/>
                    </a:srgbClr>
                  </a:solidFill>
                </a:ln>
                <a:solidFill>
                  <a:srgbClr val="505050"/>
                </a:solidFill>
                <a:ea typeface="Segoe UI" pitchFamily="34" charset="0"/>
                <a:cs typeface="Segoe UI" pitchFamily="34" charset="0"/>
              </a:rPr>
              <a:t>)</a:t>
            </a:r>
            <a:endParaRPr lang="en-US" sz="1176" dirty="0">
              <a:ln>
                <a:solidFill>
                  <a:srgbClr val="FFFFFF">
                    <a:alpha val="0"/>
                  </a:srgbClr>
                </a:solidFill>
              </a:ln>
              <a:solidFill>
                <a:srgbClr val="505050"/>
              </a:solidFill>
              <a:ea typeface="Segoe UI" pitchFamily="34" charset="0"/>
              <a:cs typeface="Segoe UI" pitchFamily="34" charset="0"/>
            </a:endParaRPr>
          </a:p>
        </p:txBody>
      </p:sp>
      <p:sp>
        <p:nvSpPr>
          <p:cNvPr id="74" name="Rectangle 73"/>
          <p:cNvSpPr/>
          <p:nvPr/>
        </p:nvSpPr>
        <p:spPr bwMode="auto">
          <a:xfrm>
            <a:off x="336161" y="1840415"/>
            <a:ext cx="1344638" cy="12236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Bef>
                <a:spcPct val="0"/>
              </a:spcBef>
              <a:spcAft>
                <a:spcPct val="0"/>
              </a:spcAft>
            </a:pPr>
            <a:r>
              <a:rPr lang="pl-PL" sz="1471" dirty="0">
                <a:ln>
                  <a:solidFill>
                    <a:srgbClr val="FFFFFF">
                      <a:alpha val="0"/>
                    </a:srgbClr>
                  </a:solidFill>
                </a:ln>
                <a:solidFill>
                  <a:srgbClr val="FFFFFF"/>
                </a:solidFill>
                <a:ea typeface="Segoe UI" pitchFamily="34" charset="0"/>
                <a:cs typeface="Segoe UI" pitchFamily="34" charset="0"/>
              </a:rPr>
              <a:t>Nowy </a:t>
            </a:r>
            <a:br>
              <a:rPr lang="pl-PL" sz="1471" dirty="0">
                <a:ln>
                  <a:solidFill>
                    <a:srgbClr val="FFFFFF">
                      <a:alpha val="0"/>
                    </a:srgbClr>
                  </a:solidFill>
                </a:ln>
                <a:solidFill>
                  <a:srgbClr val="FFFFFF"/>
                </a:solidFill>
                <a:ea typeface="Segoe UI" pitchFamily="34" charset="0"/>
                <a:cs typeface="Segoe UI" pitchFamily="34" charset="0"/>
              </a:rPr>
            </a:br>
            <a:r>
              <a:rPr lang="pl-PL" sz="1471" dirty="0">
                <a:ln>
                  <a:solidFill>
                    <a:srgbClr val="FFFFFF">
                      <a:alpha val="0"/>
                    </a:srgbClr>
                  </a:solidFill>
                </a:ln>
                <a:solidFill>
                  <a:srgbClr val="FFFFFF"/>
                </a:solidFill>
                <a:ea typeface="Segoe UI" pitchFamily="34" charset="0"/>
                <a:cs typeface="Segoe UI" pitchFamily="34" charset="0"/>
              </a:rPr>
              <a:t>kreator migracji</a:t>
            </a:r>
            <a:endParaRPr lang="en-US" sz="1471" dirty="0">
              <a:ln>
                <a:solidFill>
                  <a:srgbClr val="FFFFFF">
                    <a:alpha val="0"/>
                  </a:srgbClr>
                </a:solidFill>
              </a:ln>
              <a:solidFill>
                <a:srgbClr val="FFFFFF"/>
              </a:solidFill>
              <a:ea typeface="Segoe UI" pitchFamily="34" charset="0"/>
              <a:cs typeface="Segoe UI" pitchFamily="34" charset="0"/>
            </a:endParaRPr>
          </a:p>
        </p:txBody>
      </p:sp>
      <p:sp>
        <p:nvSpPr>
          <p:cNvPr id="75" name="Rectangle 74"/>
          <p:cNvSpPr/>
          <p:nvPr/>
        </p:nvSpPr>
        <p:spPr bwMode="auto">
          <a:xfrm>
            <a:off x="336161" y="3128979"/>
            <a:ext cx="1344638" cy="12236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Bef>
                <a:spcPct val="0"/>
              </a:spcBef>
              <a:spcAft>
                <a:spcPct val="0"/>
              </a:spcAft>
            </a:pPr>
            <a:r>
              <a:rPr lang="en-US" sz="1471" dirty="0">
                <a:ln>
                  <a:solidFill>
                    <a:srgbClr val="FFFFFF">
                      <a:alpha val="0"/>
                    </a:srgbClr>
                  </a:solidFill>
                </a:ln>
                <a:solidFill>
                  <a:srgbClr val="FFFFFF"/>
                </a:solidFill>
                <a:ea typeface="Segoe UI" pitchFamily="34" charset="0"/>
                <a:cs typeface="Segoe UI" pitchFamily="34" charset="0"/>
              </a:rPr>
              <a:t>SQL Server </a:t>
            </a:r>
            <a:r>
              <a:rPr lang="pl-PL" sz="1471" dirty="0">
                <a:ln>
                  <a:solidFill>
                    <a:srgbClr val="FFFFFF">
                      <a:alpha val="0"/>
                    </a:srgbClr>
                  </a:solidFill>
                </a:ln>
                <a:solidFill>
                  <a:srgbClr val="FFFFFF"/>
                </a:solidFill>
                <a:ea typeface="Segoe UI" pitchFamily="34" charset="0"/>
                <a:cs typeface="Segoe UI" pitchFamily="34" charset="0"/>
              </a:rPr>
              <a:t>na</a:t>
            </a:r>
            <a:r>
              <a:rPr lang="en-US" sz="1471" dirty="0">
                <a:ln>
                  <a:solidFill>
                    <a:srgbClr val="FFFFFF">
                      <a:alpha val="0"/>
                    </a:srgbClr>
                  </a:solidFill>
                </a:ln>
                <a:solidFill>
                  <a:srgbClr val="FFFFFF"/>
                </a:solidFill>
                <a:ea typeface="Segoe UI" pitchFamily="34" charset="0"/>
                <a:cs typeface="Segoe UI" pitchFamily="34" charset="0"/>
              </a:rPr>
              <a:t> Windows Azure VM</a:t>
            </a:r>
          </a:p>
        </p:txBody>
      </p:sp>
      <p:sp>
        <p:nvSpPr>
          <p:cNvPr id="76" name="Rectangle 75"/>
          <p:cNvSpPr/>
          <p:nvPr/>
        </p:nvSpPr>
        <p:spPr bwMode="auto">
          <a:xfrm>
            <a:off x="336161" y="4417543"/>
            <a:ext cx="1344638" cy="12236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33616" bIns="33616" numCol="1" spcCol="0" rtlCol="0" fromWordArt="0" anchor="t" anchorCtr="0" forceAA="0" compatLnSpc="1">
            <a:prstTxWarp prst="textNoShape">
              <a:avLst/>
            </a:prstTxWarp>
            <a:noAutofit/>
          </a:bodyPr>
          <a:lstStyle/>
          <a:p>
            <a:pPr defTabSz="685328" fontAlgn="base">
              <a:spcBef>
                <a:spcPct val="0"/>
              </a:spcBef>
              <a:spcAft>
                <a:spcPct val="0"/>
              </a:spcAft>
            </a:pPr>
            <a:r>
              <a:rPr lang="en-US" sz="1471" dirty="0">
                <a:ln>
                  <a:solidFill>
                    <a:srgbClr val="FFFFFF">
                      <a:alpha val="0"/>
                    </a:srgbClr>
                  </a:solidFill>
                </a:ln>
                <a:solidFill>
                  <a:srgbClr val="FFFFFF"/>
                </a:solidFill>
                <a:ea typeface="Segoe UI" pitchFamily="34" charset="0"/>
                <a:cs typeface="Segoe UI" pitchFamily="34" charset="0"/>
              </a:rPr>
              <a:t>Windows Azure SQL Database Service</a:t>
            </a:r>
          </a:p>
        </p:txBody>
      </p:sp>
      <p:sp>
        <p:nvSpPr>
          <p:cNvPr id="38" name="Rectangle 37"/>
          <p:cNvSpPr/>
          <p:nvPr/>
        </p:nvSpPr>
        <p:spPr bwMode="auto">
          <a:xfrm>
            <a:off x="4111761" y="1837340"/>
            <a:ext cx="4690172" cy="38039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328" fontAlgn="base">
              <a:spcBef>
                <a:spcPct val="0"/>
              </a:spcBef>
              <a:spcAft>
                <a:spcPct val="0"/>
              </a:spcAft>
            </a:pPr>
            <a:endParaRPr lang="en-US" sz="2353" dirty="0">
              <a:ln>
                <a:solidFill>
                  <a:srgbClr val="FFFFFF">
                    <a:alpha val="0"/>
                  </a:srgbClr>
                </a:solidFill>
              </a:ln>
              <a:solidFill>
                <a:srgbClr val="FFFFFF"/>
              </a:solidFill>
              <a:latin typeface="Segoe UI Light"/>
              <a:ea typeface="Segoe UI" pitchFamily="34" charset="0"/>
              <a:cs typeface="Segoe UI" pitchFamily="34" charset="0"/>
            </a:endParaRPr>
          </a:p>
        </p:txBody>
      </p:sp>
      <p:sp>
        <p:nvSpPr>
          <p:cNvPr id="46" name="Rectangle 45"/>
          <p:cNvSpPr/>
          <p:nvPr/>
        </p:nvSpPr>
        <p:spPr bwMode="auto">
          <a:xfrm>
            <a:off x="4111761" y="1837340"/>
            <a:ext cx="4690172" cy="3379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lnSpc>
                <a:spcPct val="115000"/>
              </a:lnSpc>
              <a:spcBef>
                <a:spcPct val="0"/>
              </a:spcBef>
              <a:spcAft>
                <a:spcPts val="147"/>
              </a:spcAft>
            </a:pPr>
            <a:r>
              <a:rPr lang="pl-PL" sz="1618" dirty="0">
                <a:ln>
                  <a:solidFill>
                    <a:srgbClr val="FFFFFF">
                      <a:alpha val="0"/>
                    </a:srgbClr>
                  </a:solidFill>
                </a:ln>
                <a:solidFill>
                  <a:srgbClr val="FFFFFF"/>
                </a:solidFill>
              </a:rPr>
              <a:t>Kreator migracji do chmury (VM)</a:t>
            </a:r>
            <a:endParaRPr lang="en-US" sz="1618" dirty="0">
              <a:ln>
                <a:solidFill>
                  <a:srgbClr val="FFFFFF">
                    <a:alpha val="0"/>
                  </a:srgbClr>
                </a:solidFill>
              </a:ln>
              <a:solidFill>
                <a:srgbClr val="FFFFFF"/>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2588" y="3941031"/>
            <a:ext cx="364757" cy="329814"/>
          </a:xfrm>
          <a:prstGeom prst="rect">
            <a:avLst/>
          </a:prstGeom>
        </p:spPr>
      </p:pic>
      <p:sp>
        <p:nvSpPr>
          <p:cNvPr id="24" name="Flowchart: Magnetic Disk 10"/>
          <p:cNvSpPr/>
          <p:nvPr/>
        </p:nvSpPr>
        <p:spPr bwMode="auto">
          <a:xfrm>
            <a:off x="1252072" y="5146194"/>
            <a:ext cx="326861" cy="41755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67232" rIns="0" bIns="0" numCol="1" spcCol="0" rtlCol="0" fromWordArt="0" anchor="ctr" anchorCtr="0" forceAA="0" compatLnSpc="1">
            <a:prstTxWarp prst="textNoShape">
              <a:avLst/>
            </a:prstTxWarp>
            <a:noAutofit/>
          </a:bodyPr>
          <a:lstStyle/>
          <a:p>
            <a:pPr algn="ctr" defTabSz="685577" fontAlgn="base">
              <a:spcBef>
                <a:spcPct val="0"/>
              </a:spcBef>
              <a:spcAft>
                <a:spcPct val="0"/>
              </a:spcAft>
              <a:defRPr/>
            </a:pPr>
            <a:r>
              <a:rPr lang="en-US" sz="1176" b="1" kern="0" dirty="0">
                <a:ln>
                  <a:solidFill>
                    <a:srgbClr val="FFFFFF">
                      <a:alpha val="0"/>
                    </a:srgbClr>
                  </a:solidFill>
                </a:ln>
                <a:solidFill>
                  <a:schemeClr val="accent3"/>
                </a:solidFill>
                <a:ea typeface="Segoe UI" pitchFamily="34" charset="0"/>
                <a:cs typeface="Segoe UI" pitchFamily="34" charset="0"/>
              </a:rPr>
              <a:t>DB</a:t>
            </a:r>
          </a:p>
        </p:txBody>
      </p:sp>
      <p:grpSp>
        <p:nvGrpSpPr>
          <p:cNvPr id="32" name="Group 31"/>
          <p:cNvGrpSpPr/>
          <p:nvPr/>
        </p:nvGrpSpPr>
        <p:grpSpPr>
          <a:xfrm>
            <a:off x="1250476" y="2587787"/>
            <a:ext cx="342993" cy="335453"/>
            <a:chOff x="6490686" y="5892819"/>
            <a:chExt cx="466494" cy="456240"/>
          </a:xfrm>
        </p:grpSpPr>
        <p:sp>
          <p:nvSpPr>
            <p:cNvPr id="33" name="Freeform 1168"/>
            <p:cNvSpPr>
              <a:spLocks noEditPoints="1"/>
            </p:cNvSpPr>
            <p:nvPr/>
          </p:nvSpPr>
          <p:spPr bwMode="auto">
            <a:xfrm>
              <a:off x="6490686" y="5892819"/>
              <a:ext cx="451626" cy="451626"/>
            </a:xfrm>
            <a:custGeom>
              <a:avLst/>
              <a:gdLst>
                <a:gd name="T0" fmla="*/ 188 w 194"/>
                <a:gd name="T1" fmla="*/ 26 h 194"/>
                <a:gd name="T2" fmla="*/ 159 w 194"/>
                <a:gd name="T3" fmla="*/ 55 h 194"/>
                <a:gd name="T4" fmla="*/ 152 w 194"/>
                <a:gd name="T5" fmla="*/ 56 h 194"/>
                <a:gd name="T6" fmla="*/ 138 w 194"/>
                <a:gd name="T7" fmla="*/ 42 h 194"/>
                <a:gd name="T8" fmla="*/ 138 w 194"/>
                <a:gd name="T9" fmla="*/ 36 h 194"/>
                <a:gd name="T10" fmla="*/ 168 w 194"/>
                <a:gd name="T11" fmla="*/ 6 h 194"/>
                <a:gd name="T12" fmla="*/ 127 w 194"/>
                <a:gd name="T13" fmla="*/ 15 h 194"/>
                <a:gd name="T14" fmla="*/ 116 w 194"/>
                <a:gd name="T15" fmla="*/ 58 h 194"/>
                <a:gd name="T16" fmla="*/ 97 w 194"/>
                <a:gd name="T17" fmla="*/ 77 h 194"/>
                <a:gd name="T18" fmla="*/ 10 w 194"/>
                <a:gd name="T19" fmla="*/ 164 h 194"/>
                <a:gd name="T20" fmla="*/ 7 w 194"/>
                <a:gd name="T21" fmla="*/ 167 h 194"/>
                <a:gd name="T22" fmla="*/ 6 w 194"/>
                <a:gd name="T23" fmla="*/ 188 h 194"/>
                <a:gd name="T24" fmla="*/ 27 w 194"/>
                <a:gd name="T25" fmla="*/ 187 h 194"/>
                <a:gd name="T26" fmla="*/ 30 w 194"/>
                <a:gd name="T27" fmla="*/ 184 h 194"/>
                <a:gd name="T28" fmla="*/ 117 w 194"/>
                <a:gd name="T29" fmla="*/ 97 h 194"/>
                <a:gd name="T30" fmla="*/ 136 w 194"/>
                <a:gd name="T31" fmla="*/ 78 h 194"/>
                <a:gd name="T32" fmla="*/ 179 w 194"/>
                <a:gd name="T33" fmla="*/ 67 h 194"/>
                <a:gd name="T34" fmla="*/ 188 w 194"/>
                <a:gd name="T35" fmla="*/ 26 h 194"/>
                <a:gd name="T36" fmla="*/ 34 w 194"/>
                <a:gd name="T37" fmla="*/ 168 h 194"/>
                <a:gd name="T38" fmla="*/ 20 w 194"/>
                <a:gd name="T39" fmla="*/ 182 h 194"/>
                <a:gd name="T40" fmla="*/ 11 w 194"/>
                <a:gd name="T41" fmla="*/ 182 h 194"/>
                <a:gd name="T42" fmla="*/ 11 w 194"/>
                <a:gd name="T43" fmla="*/ 174 h 194"/>
                <a:gd name="T44" fmla="*/ 26 w 194"/>
                <a:gd name="T45" fmla="*/ 159 h 194"/>
                <a:gd name="T46" fmla="*/ 34 w 194"/>
                <a:gd name="T47" fmla="*/ 159 h 194"/>
                <a:gd name="T48" fmla="*/ 34 w 194"/>
                <a:gd name="T49" fmla="*/ 16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188" y="26"/>
                  </a:moveTo>
                  <a:cubicBezTo>
                    <a:pt x="159" y="55"/>
                    <a:pt x="159" y="55"/>
                    <a:pt x="159" y="55"/>
                  </a:cubicBezTo>
                  <a:cubicBezTo>
                    <a:pt x="159" y="55"/>
                    <a:pt x="155" y="59"/>
                    <a:pt x="152" y="56"/>
                  </a:cubicBezTo>
                  <a:cubicBezTo>
                    <a:pt x="149" y="53"/>
                    <a:pt x="140" y="45"/>
                    <a:pt x="138" y="42"/>
                  </a:cubicBezTo>
                  <a:cubicBezTo>
                    <a:pt x="135" y="39"/>
                    <a:pt x="138" y="36"/>
                    <a:pt x="138" y="36"/>
                  </a:cubicBezTo>
                  <a:cubicBezTo>
                    <a:pt x="168" y="6"/>
                    <a:pt x="168" y="6"/>
                    <a:pt x="168" y="6"/>
                  </a:cubicBezTo>
                  <a:cubicBezTo>
                    <a:pt x="151" y="0"/>
                    <a:pt x="137" y="4"/>
                    <a:pt x="127" y="15"/>
                  </a:cubicBezTo>
                  <a:cubicBezTo>
                    <a:pt x="114" y="27"/>
                    <a:pt x="111" y="44"/>
                    <a:pt x="116" y="58"/>
                  </a:cubicBezTo>
                  <a:cubicBezTo>
                    <a:pt x="97" y="77"/>
                    <a:pt x="97" y="77"/>
                    <a:pt x="97" y="77"/>
                  </a:cubicBezTo>
                  <a:cubicBezTo>
                    <a:pt x="10" y="164"/>
                    <a:pt x="10" y="164"/>
                    <a:pt x="10" y="164"/>
                  </a:cubicBezTo>
                  <a:cubicBezTo>
                    <a:pt x="7" y="167"/>
                    <a:pt x="7" y="167"/>
                    <a:pt x="7" y="167"/>
                  </a:cubicBezTo>
                  <a:cubicBezTo>
                    <a:pt x="1" y="173"/>
                    <a:pt x="0" y="183"/>
                    <a:pt x="6" y="188"/>
                  </a:cubicBezTo>
                  <a:cubicBezTo>
                    <a:pt x="11" y="194"/>
                    <a:pt x="21" y="193"/>
                    <a:pt x="27" y="187"/>
                  </a:cubicBezTo>
                  <a:cubicBezTo>
                    <a:pt x="30" y="184"/>
                    <a:pt x="30" y="184"/>
                    <a:pt x="30" y="184"/>
                  </a:cubicBezTo>
                  <a:cubicBezTo>
                    <a:pt x="117" y="97"/>
                    <a:pt x="117" y="97"/>
                    <a:pt x="117" y="97"/>
                  </a:cubicBezTo>
                  <a:cubicBezTo>
                    <a:pt x="136" y="78"/>
                    <a:pt x="136" y="78"/>
                    <a:pt x="136" y="78"/>
                  </a:cubicBezTo>
                  <a:cubicBezTo>
                    <a:pt x="150" y="83"/>
                    <a:pt x="167" y="79"/>
                    <a:pt x="179" y="67"/>
                  </a:cubicBezTo>
                  <a:cubicBezTo>
                    <a:pt x="190" y="57"/>
                    <a:pt x="194" y="43"/>
                    <a:pt x="188" y="26"/>
                  </a:cubicBezTo>
                  <a:close/>
                  <a:moveTo>
                    <a:pt x="34" y="168"/>
                  </a:moveTo>
                  <a:cubicBezTo>
                    <a:pt x="20" y="182"/>
                    <a:pt x="20" y="182"/>
                    <a:pt x="20" y="182"/>
                  </a:cubicBezTo>
                  <a:cubicBezTo>
                    <a:pt x="18" y="185"/>
                    <a:pt x="14" y="185"/>
                    <a:pt x="11" y="182"/>
                  </a:cubicBezTo>
                  <a:cubicBezTo>
                    <a:pt x="9" y="180"/>
                    <a:pt x="9" y="176"/>
                    <a:pt x="11" y="174"/>
                  </a:cubicBezTo>
                  <a:cubicBezTo>
                    <a:pt x="26" y="159"/>
                    <a:pt x="26" y="159"/>
                    <a:pt x="26" y="159"/>
                  </a:cubicBezTo>
                  <a:cubicBezTo>
                    <a:pt x="28" y="157"/>
                    <a:pt x="32" y="157"/>
                    <a:pt x="34" y="159"/>
                  </a:cubicBezTo>
                  <a:cubicBezTo>
                    <a:pt x="37" y="162"/>
                    <a:pt x="37" y="166"/>
                    <a:pt x="34" y="168"/>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defTabSz="672290">
                <a:defRPr/>
              </a:pPr>
              <a:endParaRPr lang="en-GB" sz="1324" kern="0" dirty="0">
                <a:ln>
                  <a:solidFill>
                    <a:srgbClr val="FFFFFF">
                      <a:alpha val="0"/>
                    </a:srgbClr>
                  </a:solidFill>
                </a:ln>
                <a:solidFill>
                  <a:sysClr val="windowText" lastClr="000000"/>
                </a:solidFill>
              </a:endParaRPr>
            </a:p>
          </p:txBody>
        </p:sp>
        <p:grpSp>
          <p:nvGrpSpPr>
            <p:cNvPr id="34" name="Group 33"/>
            <p:cNvGrpSpPr/>
            <p:nvPr/>
          </p:nvGrpSpPr>
          <p:grpSpPr>
            <a:xfrm>
              <a:off x="6554574" y="5951539"/>
              <a:ext cx="402606" cy="397520"/>
              <a:chOff x="6522824" y="5919789"/>
              <a:chExt cx="402606" cy="397520"/>
            </a:xfrm>
            <a:solidFill>
              <a:srgbClr val="FFFFFF"/>
            </a:solidFill>
          </p:grpSpPr>
          <p:sp>
            <p:nvSpPr>
              <p:cNvPr id="35" name="Freeform 1169"/>
              <p:cNvSpPr>
                <a:spLocks/>
              </p:cNvSpPr>
              <p:nvPr/>
            </p:nvSpPr>
            <p:spPr bwMode="auto">
              <a:xfrm>
                <a:off x="6568068" y="5963445"/>
                <a:ext cx="166688" cy="168275"/>
              </a:xfrm>
              <a:custGeom>
                <a:avLst/>
                <a:gdLst>
                  <a:gd name="T0" fmla="*/ 105 w 105"/>
                  <a:gd name="T1" fmla="*/ 95 h 106"/>
                  <a:gd name="T2" fmla="*/ 95 w 105"/>
                  <a:gd name="T3" fmla="*/ 106 h 106"/>
                  <a:gd name="T4" fmla="*/ 0 w 105"/>
                  <a:gd name="T5" fmla="*/ 11 h 106"/>
                  <a:gd name="T6" fmla="*/ 9 w 105"/>
                  <a:gd name="T7" fmla="*/ 0 h 106"/>
                  <a:gd name="T8" fmla="*/ 105 w 105"/>
                  <a:gd name="T9" fmla="*/ 95 h 106"/>
                </a:gdLst>
                <a:ahLst/>
                <a:cxnLst>
                  <a:cxn ang="0">
                    <a:pos x="T0" y="T1"/>
                  </a:cxn>
                  <a:cxn ang="0">
                    <a:pos x="T2" y="T3"/>
                  </a:cxn>
                  <a:cxn ang="0">
                    <a:pos x="T4" y="T5"/>
                  </a:cxn>
                  <a:cxn ang="0">
                    <a:pos x="T6" y="T7"/>
                  </a:cxn>
                  <a:cxn ang="0">
                    <a:pos x="T8" y="T9"/>
                  </a:cxn>
                </a:cxnLst>
                <a:rect l="0" t="0" r="r" b="b"/>
                <a:pathLst>
                  <a:path w="105" h="106">
                    <a:moveTo>
                      <a:pt x="105" y="95"/>
                    </a:moveTo>
                    <a:lnTo>
                      <a:pt x="95" y="106"/>
                    </a:lnTo>
                    <a:lnTo>
                      <a:pt x="0" y="11"/>
                    </a:lnTo>
                    <a:lnTo>
                      <a:pt x="9" y="0"/>
                    </a:lnTo>
                    <a:lnTo>
                      <a:pt x="105" y="95"/>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GB" sz="1324" kern="0" dirty="0">
                  <a:ln>
                    <a:solidFill>
                      <a:srgbClr val="FFFFFF">
                        <a:alpha val="0"/>
                      </a:srgbClr>
                    </a:solidFill>
                  </a:ln>
                  <a:solidFill>
                    <a:sysClr val="windowText" lastClr="000000"/>
                  </a:solidFill>
                </a:endParaRPr>
              </a:p>
            </p:txBody>
          </p:sp>
          <p:sp>
            <p:nvSpPr>
              <p:cNvPr id="36" name="Freeform 1170"/>
              <p:cNvSpPr>
                <a:spLocks/>
              </p:cNvSpPr>
              <p:nvPr/>
            </p:nvSpPr>
            <p:spPr bwMode="auto">
              <a:xfrm>
                <a:off x="6522824" y="5919789"/>
                <a:ext cx="52388" cy="53975"/>
              </a:xfrm>
              <a:custGeom>
                <a:avLst/>
                <a:gdLst>
                  <a:gd name="T0" fmla="*/ 13 w 33"/>
                  <a:gd name="T1" fmla="*/ 0 h 34"/>
                  <a:gd name="T2" fmla="*/ 0 w 33"/>
                  <a:gd name="T3" fmla="*/ 13 h 34"/>
                  <a:gd name="T4" fmla="*/ 24 w 33"/>
                  <a:gd name="T5" fmla="*/ 34 h 34"/>
                  <a:gd name="T6" fmla="*/ 33 w 33"/>
                  <a:gd name="T7" fmla="*/ 23 h 34"/>
                  <a:gd name="T8" fmla="*/ 13 w 33"/>
                  <a:gd name="T9" fmla="*/ 0 h 34"/>
                </a:gdLst>
                <a:ahLst/>
                <a:cxnLst>
                  <a:cxn ang="0">
                    <a:pos x="T0" y="T1"/>
                  </a:cxn>
                  <a:cxn ang="0">
                    <a:pos x="T2" y="T3"/>
                  </a:cxn>
                  <a:cxn ang="0">
                    <a:pos x="T4" y="T5"/>
                  </a:cxn>
                  <a:cxn ang="0">
                    <a:pos x="T6" y="T7"/>
                  </a:cxn>
                  <a:cxn ang="0">
                    <a:pos x="T8" y="T9"/>
                  </a:cxn>
                </a:cxnLst>
                <a:rect l="0" t="0" r="r" b="b"/>
                <a:pathLst>
                  <a:path w="33" h="34">
                    <a:moveTo>
                      <a:pt x="13" y="0"/>
                    </a:moveTo>
                    <a:lnTo>
                      <a:pt x="0" y="13"/>
                    </a:lnTo>
                    <a:lnTo>
                      <a:pt x="24" y="34"/>
                    </a:lnTo>
                    <a:lnTo>
                      <a:pt x="33" y="2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GB" sz="1324" kern="0" dirty="0">
                  <a:ln>
                    <a:solidFill>
                      <a:srgbClr val="FFFFFF">
                        <a:alpha val="0"/>
                      </a:srgbClr>
                    </a:solidFill>
                  </a:ln>
                  <a:solidFill>
                    <a:sysClr val="windowText" lastClr="000000"/>
                  </a:solidFill>
                </a:endParaRPr>
              </a:p>
            </p:txBody>
          </p:sp>
          <p:sp>
            <p:nvSpPr>
              <p:cNvPr id="37" name="Freeform 1171"/>
              <p:cNvSpPr>
                <a:spLocks/>
              </p:cNvSpPr>
              <p:nvPr/>
            </p:nvSpPr>
            <p:spPr bwMode="auto">
              <a:xfrm>
                <a:off x="6723818" y="6115696"/>
                <a:ext cx="192088" cy="192088"/>
              </a:xfrm>
              <a:custGeom>
                <a:avLst/>
                <a:gdLst>
                  <a:gd name="T0" fmla="*/ 121 w 121"/>
                  <a:gd name="T1" fmla="*/ 89 h 121"/>
                  <a:gd name="T2" fmla="*/ 89 w 121"/>
                  <a:gd name="T3" fmla="*/ 121 h 121"/>
                  <a:gd name="T4" fmla="*/ 0 w 121"/>
                  <a:gd name="T5" fmla="*/ 32 h 121"/>
                  <a:gd name="T6" fmla="*/ 3 w 121"/>
                  <a:gd name="T7" fmla="*/ 13 h 121"/>
                  <a:gd name="T8" fmla="*/ 13 w 121"/>
                  <a:gd name="T9" fmla="*/ 2 h 121"/>
                  <a:gd name="T10" fmla="*/ 32 w 121"/>
                  <a:gd name="T11" fmla="*/ 0 h 121"/>
                  <a:gd name="T12" fmla="*/ 121 w 121"/>
                  <a:gd name="T13" fmla="*/ 89 h 121"/>
                </a:gdLst>
                <a:ahLst/>
                <a:cxnLst>
                  <a:cxn ang="0">
                    <a:pos x="T0" y="T1"/>
                  </a:cxn>
                  <a:cxn ang="0">
                    <a:pos x="T2" y="T3"/>
                  </a:cxn>
                  <a:cxn ang="0">
                    <a:pos x="T4" y="T5"/>
                  </a:cxn>
                  <a:cxn ang="0">
                    <a:pos x="T6" y="T7"/>
                  </a:cxn>
                  <a:cxn ang="0">
                    <a:pos x="T8" y="T9"/>
                  </a:cxn>
                  <a:cxn ang="0">
                    <a:pos x="T10" y="T11"/>
                  </a:cxn>
                  <a:cxn ang="0">
                    <a:pos x="T12" y="T13"/>
                  </a:cxn>
                </a:cxnLst>
                <a:rect l="0" t="0" r="r" b="b"/>
                <a:pathLst>
                  <a:path w="121" h="121">
                    <a:moveTo>
                      <a:pt x="121" y="89"/>
                    </a:moveTo>
                    <a:lnTo>
                      <a:pt x="89" y="121"/>
                    </a:lnTo>
                    <a:lnTo>
                      <a:pt x="0" y="32"/>
                    </a:lnTo>
                    <a:lnTo>
                      <a:pt x="3" y="13"/>
                    </a:lnTo>
                    <a:lnTo>
                      <a:pt x="13" y="2"/>
                    </a:lnTo>
                    <a:lnTo>
                      <a:pt x="32" y="0"/>
                    </a:lnTo>
                    <a:lnTo>
                      <a:pt x="12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GB" sz="1324" kern="0" dirty="0">
                  <a:ln>
                    <a:solidFill>
                      <a:srgbClr val="FFFFFF">
                        <a:alpha val="0"/>
                      </a:srgbClr>
                    </a:solidFill>
                  </a:ln>
                  <a:solidFill>
                    <a:sysClr val="windowText" lastClr="000000"/>
                  </a:solidFill>
                </a:endParaRPr>
              </a:p>
            </p:txBody>
          </p:sp>
          <p:sp>
            <p:nvSpPr>
              <p:cNvPr id="39" name="Freeform 1172"/>
              <p:cNvSpPr>
                <a:spLocks/>
              </p:cNvSpPr>
              <p:nvPr/>
            </p:nvSpPr>
            <p:spPr bwMode="auto">
              <a:xfrm>
                <a:off x="6744455" y="6136334"/>
                <a:ext cx="180975" cy="180975"/>
              </a:xfrm>
              <a:custGeom>
                <a:avLst/>
                <a:gdLst>
                  <a:gd name="T0" fmla="*/ 86 w 89"/>
                  <a:gd name="T1" fmla="*/ 61 h 89"/>
                  <a:gd name="T2" fmla="*/ 86 w 89"/>
                  <a:gd name="T3" fmla="*/ 72 h 89"/>
                  <a:gd name="T4" fmla="*/ 72 w 89"/>
                  <a:gd name="T5" fmla="*/ 86 h 89"/>
                  <a:gd name="T6" fmla="*/ 61 w 89"/>
                  <a:gd name="T7" fmla="*/ 86 h 89"/>
                  <a:gd name="T8" fmla="*/ 3 w 89"/>
                  <a:gd name="T9" fmla="*/ 28 h 89"/>
                  <a:gd name="T10" fmla="*/ 3 w 89"/>
                  <a:gd name="T11" fmla="*/ 17 h 89"/>
                  <a:gd name="T12" fmla="*/ 17 w 89"/>
                  <a:gd name="T13" fmla="*/ 3 h 89"/>
                  <a:gd name="T14" fmla="*/ 28 w 89"/>
                  <a:gd name="T15" fmla="*/ 3 h 89"/>
                  <a:gd name="T16" fmla="*/ 86 w 89"/>
                  <a:gd name="T17"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86" y="61"/>
                    </a:moveTo>
                    <a:cubicBezTo>
                      <a:pt x="89" y="64"/>
                      <a:pt x="89" y="69"/>
                      <a:pt x="86" y="72"/>
                    </a:cubicBezTo>
                    <a:cubicBezTo>
                      <a:pt x="72" y="86"/>
                      <a:pt x="72" y="86"/>
                      <a:pt x="72" y="86"/>
                    </a:cubicBezTo>
                    <a:cubicBezTo>
                      <a:pt x="69" y="89"/>
                      <a:pt x="64" y="89"/>
                      <a:pt x="61" y="86"/>
                    </a:cubicBezTo>
                    <a:cubicBezTo>
                      <a:pt x="3" y="28"/>
                      <a:pt x="3" y="28"/>
                      <a:pt x="3" y="28"/>
                    </a:cubicBezTo>
                    <a:cubicBezTo>
                      <a:pt x="0" y="25"/>
                      <a:pt x="0" y="20"/>
                      <a:pt x="3" y="17"/>
                    </a:cubicBezTo>
                    <a:cubicBezTo>
                      <a:pt x="17" y="3"/>
                      <a:pt x="17" y="3"/>
                      <a:pt x="17" y="3"/>
                    </a:cubicBezTo>
                    <a:cubicBezTo>
                      <a:pt x="20" y="0"/>
                      <a:pt x="25" y="0"/>
                      <a:pt x="28" y="3"/>
                    </a:cubicBezTo>
                    <a:lnTo>
                      <a:pt x="8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defRPr/>
                </a:pPr>
                <a:endParaRPr lang="en-GB" sz="1324" kern="0" dirty="0">
                  <a:ln>
                    <a:solidFill>
                      <a:srgbClr val="FFFFFF">
                        <a:alpha val="0"/>
                      </a:srgbClr>
                    </a:solidFill>
                  </a:ln>
                  <a:solidFill>
                    <a:sysClr val="windowText" lastClr="000000"/>
                  </a:solidFill>
                </a:endParaRPr>
              </a:p>
            </p:txBody>
          </p:sp>
        </p:grpSp>
      </p:grpSp>
      <p:pic>
        <p:nvPicPr>
          <p:cNvPr id="20" name="Content Placeholder 6"/>
          <p:cNvPicPr>
            <a:picLocks noGrp="1" noChangeAspect="1"/>
          </p:cNvPicPr>
          <p:nvPr/>
        </p:nvPicPr>
        <p:blipFill>
          <a:blip r:embed="rId4"/>
          <a:stretch>
            <a:fillRect/>
          </a:stretch>
        </p:blipFill>
        <p:spPr>
          <a:xfrm>
            <a:off x="4142322" y="2189764"/>
            <a:ext cx="2879182" cy="3451550"/>
          </a:xfrm>
          <a:prstGeom prst="rect">
            <a:avLst/>
          </a:prstGeom>
          <a:ln>
            <a:solidFill>
              <a:schemeClr val="tx1"/>
            </a:solidFill>
          </a:ln>
        </p:spPr>
      </p:pic>
      <p:pic>
        <p:nvPicPr>
          <p:cNvPr id="21" name="Content Placeholder 3"/>
          <p:cNvPicPr>
            <a:picLocks noGrp="1" noChangeAspect="1"/>
          </p:cNvPicPr>
          <p:nvPr/>
        </p:nvPicPr>
        <p:blipFill>
          <a:blip r:embed="rId5"/>
          <a:stretch>
            <a:fillRect/>
          </a:stretch>
        </p:blipFill>
        <p:spPr>
          <a:xfrm>
            <a:off x="6357754" y="2465543"/>
            <a:ext cx="2301561" cy="212599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07123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1052432"/>
            <a:ext cx="8564321" cy="806798"/>
          </a:xfrm>
        </p:spPr>
        <p:txBody>
          <a:bodyPr/>
          <a:lstStyle/>
          <a:p>
            <a:r>
              <a:rPr lang="pl-PL" dirty="0" smtClean="0">
                <a:solidFill>
                  <a:schemeClr val="accent3"/>
                </a:solidFill>
              </a:rPr>
              <a:t>Wdrożenie </a:t>
            </a:r>
            <a:r>
              <a:rPr lang="pl-PL" dirty="0">
                <a:solidFill>
                  <a:schemeClr val="accent3"/>
                </a:solidFill>
              </a:rPr>
              <a:t>baz danych SQL Server do </a:t>
            </a:r>
            <a:r>
              <a:rPr lang="pl-PL" dirty="0" smtClean="0">
                <a:solidFill>
                  <a:schemeClr val="accent3"/>
                </a:solidFill>
              </a:rPr>
              <a:t>Windows </a:t>
            </a:r>
            <a:r>
              <a:rPr lang="pl-PL" dirty="0" err="1" smtClean="0">
                <a:solidFill>
                  <a:schemeClr val="accent3"/>
                </a:solidFill>
              </a:rPr>
              <a:t>Azure</a:t>
            </a:r>
            <a:r>
              <a:rPr lang="pl-PL" dirty="0" smtClean="0">
                <a:solidFill>
                  <a:schemeClr val="accent3"/>
                </a:solidFill>
              </a:rPr>
              <a:t> VM</a:t>
            </a:r>
            <a:endParaRPr lang="en-US" dirty="0">
              <a:solidFill>
                <a:schemeClr val="accent3"/>
              </a:solidFill>
            </a:endParaRPr>
          </a:p>
        </p:txBody>
      </p:sp>
      <p:sp>
        <p:nvSpPr>
          <p:cNvPr id="7" name="Text Placeholder 6"/>
          <p:cNvSpPr>
            <a:spLocks noGrp="1"/>
          </p:cNvSpPr>
          <p:nvPr>
            <p:ph type="body" sz="quarter" idx="13"/>
          </p:nvPr>
        </p:nvSpPr>
        <p:spPr>
          <a:xfrm>
            <a:off x="201930" y="2420523"/>
            <a:ext cx="4374175" cy="3001957"/>
          </a:xfrm>
        </p:spPr>
        <p:txBody>
          <a:bodyPr/>
          <a:lstStyle/>
          <a:p>
            <a:pPr>
              <a:spcBef>
                <a:spcPts val="0"/>
              </a:spcBef>
              <a:spcAft>
                <a:spcPts val="441"/>
              </a:spcAft>
            </a:pPr>
            <a:r>
              <a:rPr lang="pl-PL" dirty="0" smtClean="0"/>
              <a:t>Nowy </a:t>
            </a:r>
            <a:r>
              <a:rPr lang="pl-PL" dirty="0" err="1" smtClean="0"/>
              <a:t>kreatotor</a:t>
            </a:r>
            <a:r>
              <a:rPr lang="pl-PL" dirty="0" smtClean="0"/>
              <a:t> wdrażania </a:t>
            </a:r>
            <a:r>
              <a:rPr lang="en-US" dirty="0" smtClean="0"/>
              <a:t>SQL Server </a:t>
            </a:r>
            <a:r>
              <a:rPr lang="pl-PL" dirty="0" smtClean="0"/>
              <a:t>na</a:t>
            </a:r>
            <a:r>
              <a:rPr lang="en-US" dirty="0" smtClean="0"/>
              <a:t> Windows Azure VM</a:t>
            </a:r>
          </a:p>
          <a:p>
            <a:pPr>
              <a:spcBef>
                <a:spcPts val="0"/>
              </a:spcBef>
              <a:spcAft>
                <a:spcPts val="441"/>
              </a:spcAft>
            </a:pPr>
            <a:r>
              <a:rPr lang="pl-PL" dirty="0" smtClean="0"/>
              <a:t>Możliwość utworzenia</a:t>
            </a:r>
            <a:r>
              <a:rPr lang="en-US" dirty="0" smtClean="0"/>
              <a:t> </a:t>
            </a:r>
            <a:r>
              <a:rPr lang="en-US" dirty="0"/>
              <a:t>Windows Azure </a:t>
            </a:r>
            <a:r>
              <a:rPr lang="en-US" dirty="0" smtClean="0"/>
              <a:t>VM</a:t>
            </a:r>
            <a:endParaRPr lang="en-US" dirty="0"/>
          </a:p>
          <a:p>
            <a:pPr>
              <a:spcBef>
                <a:spcPts val="441"/>
              </a:spcBef>
            </a:pPr>
            <a:r>
              <a:rPr lang="pl-PL" dirty="0" smtClean="0"/>
              <a:t>Zalety</a:t>
            </a:r>
            <a:endParaRPr lang="en-US" dirty="0" smtClean="0"/>
          </a:p>
          <a:p>
            <a:pPr lvl="1">
              <a:spcBef>
                <a:spcPts val="0"/>
              </a:spcBef>
              <a:spcAft>
                <a:spcPts val="441"/>
              </a:spcAft>
            </a:pPr>
            <a:r>
              <a:rPr lang="pl-PL" dirty="0" smtClean="0"/>
              <a:t>Prosty w użyciu</a:t>
            </a:r>
            <a:endParaRPr lang="en-US" dirty="0"/>
          </a:p>
          <a:p>
            <a:pPr lvl="1">
              <a:spcBef>
                <a:spcPts val="0"/>
              </a:spcBef>
              <a:spcAft>
                <a:spcPts val="441"/>
              </a:spcAft>
            </a:pPr>
            <a:r>
              <a:rPr lang="pl-PL" dirty="0" smtClean="0"/>
              <a:t>Nie wymaga znajomości Windows </a:t>
            </a:r>
            <a:r>
              <a:rPr lang="pl-PL" dirty="0" err="1" smtClean="0"/>
              <a:t>Azure</a:t>
            </a:r>
            <a:endParaRPr lang="en-US" dirty="0"/>
          </a:p>
        </p:txBody>
      </p:sp>
      <p:pic>
        <p:nvPicPr>
          <p:cNvPr id="3" name="Picture 2"/>
          <p:cNvPicPr>
            <a:picLocks noChangeAspect="1"/>
          </p:cNvPicPr>
          <p:nvPr/>
        </p:nvPicPr>
        <p:blipFill>
          <a:blip r:embed="rId3"/>
          <a:stretch>
            <a:fillRect/>
          </a:stretch>
        </p:blipFill>
        <p:spPr>
          <a:xfrm>
            <a:off x="4753396" y="1749373"/>
            <a:ext cx="4190415" cy="4139174"/>
          </a:xfrm>
          <a:prstGeom prst="rect">
            <a:avLst/>
          </a:prstGeom>
        </p:spPr>
      </p:pic>
    </p:spTree>
    <p:extLst>
      <p:ext uri="{BB962C8B-B14F-4D97-AF65-F5344CB8AC3E}">
        <p14:creationId xmlns:p14="http://schemas.microsoft.com/office/powerpoint/2010/main" val="27289058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Hyb</a:t>
            </a:r>
            <a:r>
              <a:rPr lang="pl-PL" dirty="0" err="1" smtClean="0"/>
              <a:t>rydowe</a:t>
            </a:r>
            <a:r>
              <a:rPr lang="en-US" dirty="0" smtClean="0"/>
              <a:t> </a:t>
            </a:r>
            <a:r>
              <a:rPr lang="pl-PL" dirty="0" smtClean="0"/>
              <a:t>rozwiązania z chmurą</a:t>
            </a:r>
            <a:endParaRPr lang="en-US" dirty="0"/>
          </a:p>
        </p:txBody>
      </p:sp>
      <p:sp>
        <p:nvSpPr>
          <p:cNvPr id="71" name="Rectangle 70"/>
          <p:cNvSpPr/>
          <p:nvPr/>
        </p:nvSpPr>
        <p:spPr bwMode="auto">
          <a:xfrm>
            <a:off x="1680799" y="3128979"/>
            <a:ext cx="2353115" cy="12236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Aft>
                <a:spcPts val="882"/>
              </a:spcAft>
            </a:pPr>
            <a:r>
              <a:rPr lang="pl-PL" sz="1176" dirty="0">
                <a:ln>
                  <a:solidFill>
                    <a:srgbClr val="FFFFFF">
                      <a:alpha val="0"/>
                    </a:srgbClr>
                  </a:solidFill>
                </a:ln>
                <a:solidFill>
                  <a:srgbClr val="505050"/>
                </a:solidFill>
                <a:ea typeface="Segoe UI" pitchFamily="34" charset="0"/>
                <a:cs typeface="Segoe UI" pitchFamily="34" charset="0"/>
              </a:rPr>
              <a:t>Szybki DR</a:t>
            </a:r>
            <a:r>
              <a:rPr lang="en-IN" sz="1176" dirty="0">
                <a:ln>
                  <a:solidFill>
                    <a:srgbClr val="FFFFFF">
                      <a:alpha val="0"/>
                    </a:srgbClr>
                  </a:solidFill>
                </a:ln>
                <a:solidFill>
                  <a:srgbClr val="505050"/>
                </a:solidFill>
                <a:ea typeface="Segoe UI" pitchFamily="34" charset="0"/>
                <a:cs typeface="Segoe UI" pitchFamily="34" charset="0"/>
              </a:rPr>
              <a:t>(</a:t>
            </a:r>
            <a:r>
              <a:rPr lang="pl-PL" sz="1176" dirty="0">
                <a:ln>
                  <a:solidFill>
                    <a:srgbClr val="FFFFFF">
                      <a:alpha val="0"/>
                    </a:srgbClr>
                  </a:solidFill>
                </a:ln>
                <a:solidFill>
                  <a:srgbClr val="505050"/>
                </a:solidFill>
                <a:ea typeface="Segoe UI" pitchFamily="34" charset="0"/>
                <a:cs typeface="Segoe UI" pitchFamily="34" charset="0"/>
              </a:rPr>
              <a:t>niskie </a:t>
            </a:r>
            <a:r>
              <a:rPr lang="en-IN" sz="1176" dirty="0">
                <a:ln>
                  <a:solidFill>
                    <a:srgbClr val="FFFFFF">
                      <a:alpha val="0"/>
                    </a:srgbClr>
                  </a:solidFill>
                </a:ln>
                <a:solidFill>
                  <a:srgbClr val="505050"/>
                </a:solidFill>
                <a:ea typeface="Segoe UI" pitchFamily="34" charset="0"/>
                <a:cs typeface="Segoe UI" pitchFamily="34" charset="0"/>
              </a:rPr>
              <a:t>RTO)</a:t>
            </a:r>
          </a:p>
          <a:p>
            <a:pPr defTabSz="685328" fontAlgn="base">
              <a:spcAft>
                <a:spcPts val="882"/>
              </a:spcAft>
            </a:pPr>
            <a:r>
              <a:rPr lang="pl-PL" sz="1176" dirty="0">
                <a:ln>
                  <a:solidFill>
                    <a:srgbClr val="FFFFFF">
                      <a:alpha val="0"/>
                    </a:srgbClr>
                  </a:solidFill>
                </a:ln>
                <a:solidFill>
                  <a:srgbClr val="505050"/>
                </a:solidFill>
                <a:ea typeface="Segoe UI" pitchFamily="34" charset="0"/>
                <a:cs typeface="Segoe UI" pitchFamily="34" charset="0"/>
              </a:rPr>
              <a:t>Łatwe do wdrożenia i zarządzania</a:t>
            </a:r>
            <a:endParaRPr lang="en-IN" sz="1176" dirty="0">
              <a:ln>
                <a:solidFill>
                  <a:srgbClr val="FFFFFF">
                    <a:alpha val="0"/>
                  </a:srgbClr>
                </a:solidFill>
              </a:ln>
              <a:solidFill>
                <a:srgbClr val="505050"/>
              </a:solidFill>
              <a:ea typeface="Segoe UI" pitchFamily="34" charset="0"/>
              <a:cs typeface="Segoe UI" pitchFamily="34" charset="0"/>
            </a:endParaRPr>
          </a:p>
        </p:txBody>
      </p:sp>
      <p:sp>
        <p:nvSpPr>
          <p:cNvPr id="73" name="Rectangle 72"/>
          <p:cNvSpPr/>
          <p:nvPr/>
        </p:nvSpPr>
        <p:spPr bwMode="auto">
          <a:xfrm>
            <a:off x="1680799" y="4417543"/>
            <a:ext cx="2353115" cy="12236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Aft>
                <a:spcPts val="882"/>
              </a:spcAft>
            </a:pPr>
            <a:r>
              <a:rPr lang="pl-PL" sz="1176" dirty="0" err="1">
                <a:ln>
                  <a:solidFill>
                    <a:srgbClr val="FFFFFF">
                      <a:alpha val="0"/>
                    </a:srgbClr>
                  </a:solidFill>
                </a:ln>
                <a:solidFill>
                  <a:srgbClr val="505050"/>
                </a:solidFill>
                <a:ea typeface="Segoe UI" pitchFamily="34" charset="0"/>
                <a:cs typeface="Segoe UI" pitchFamily="34" charset="0"/>
              </a:rPr>
              <a:t>Elastycznośc</a:t>
            </a:r>
            <a:r>
              <a:rPr lang="pl-PL" sz="1176" dirty="0">
                <a:ln>
                  <a:solidFill>
                    <a:srgbClr val="FFFFFF">
                      <a:alpha val="0"/>
                    </a:srgbClr>
                  </a:solidFill>
                </a:ln>
                <a:solidFill>
                  <a:srgbClr val="505050"/>
                </a:solidFill>
                <a:ea typeface="Segoe UI" pitchFamily="34" charset="0"/>
                <a:cs typeface="Segoe UI" pitchFamily="34" charset="0"/>
              </a:rPr>
              <a:t> chmury</a:t>
            </a:r>
            <a:endParaRPr lang="en-IN" sz="1176" dirty="0">
              <a:ln>
                <a:solidFill>
                  <a:srgbClr val="FFFFFF">
                    <a:alpha val="0"/>
                  </a:srgbClr>
                </a:solidFill>
              </a:ln>
              <a:solidFill>
                <a:srgbClr val="505050"/>
              </a:solidFill>
              <a:ea typeface="Segoe UI" pitchFamily="34" charset="0"/>
              <a:cs typeface="Segoe UI" pitchFamily="34" charset="0"/>
            </a:endParaRPr>
          </a:p>
          <a:p>
            <a:pPr defTabSz="685328" fontAlgn="base">
              <a:spcAft>
                <a:spcPts val="882"/>
              </a:spcAft>
            </a:pPr>
            <a:r>
              <a:rPr lang="pl-PL" sz="1176" dirty="0">
                <a:ln>
                  <a:solidFill>
                    <a:srgbClr val="FFFFFF">
                      <a:alpha val="0"/>
                    </a:srgbClr>
                  </a:solidFill>
                </a:ln>
                <a:solidFill>
                  <a:srgbClr val="505050"/>
                </a:solidFill>
                <a:ea typeface="Segoe UI" pitchFamily="34" charset="0"/>
                <a:cs typeface="Segoe UI" pitchFamily="34" charset="0"/>
              </a:rPr>
              <a:t>Globalny zasięg</a:t>
            </a:r>
            <a:endParaRPr lang="en-IN" sz="1176" dirty="0">
              <a:ln>
                <a:solidFill>
                  <a:srgbClr val="FFFFFF">
                    <a:alpha val="0"/>
                  </a:srgbClr>
                </a:solidFill>
              </a:ln>
              <a:solidFill>
                <a:srgbClr val="505050"/>
              </a:solidFill>
              <a:ea typeface="Segoe UI" pitchFamily="34" charset="0"/>
              <a:cs typeface="Segoe UI" pitchFamily="34" charset="0"/>
            </a:endParaRPr>
          </a:p>
          <a:p>
            <a:pPr defTabSz="685328" fontAlgn="base">
              <a:spcAft>
                <a:spcPts val="882"/>
              </a:spcAft>
            </a:pPr>
            <a:r>
              <a:rPr lang="pl-PL" sz="1176" dirty="0">
                <a:ln>
                  <a:solidFill>
                    <a:srgbClr val="FFFFFF">
                      <a:alpha val="0"/>
                    </a:srgbClr>
                  </a:solidFill>
                </a:ln>
                <a:solidFill>
                  <a:srgbClr val="505050"/>
                </a:solidFill>
                <a:ea typeface="Segoe UI" pitchFamily="34" charset="0"/>
                <a:cs typeface="Segoe UI" pitchFamily="34" charset="0"/>
              </a:rPr>
              <a:t>Lepsza izolacja aktywów</a:t>
            </a:r>
            <a:endParaRPr lang="en-IN" sz="1176" dirty="0">
              <a:ln>
                <a:solidFill>
                  <a:srgbClr val="FFFFFF">
                    <a:alpha val="0"/>
                  </a:srgbClr>
                </a:solidFill>
              </a:ln>
              <a:solidFill>
                <a:srgbClr val="505050"/>
              </a:solidFill>
              <a:ea typeface="Segoe UI" pitchFamily="34" charset="0"/>
              <a:cs typeface="Segoe UI" pitchFamily="34" charset="0"/>
            </a:endParaRPr>
          </a:p>
        </p:txBody>
      </p:sp>
      <p:sp>
        <p:nvSpPr>
          <p:cNvPr id="74" name="Rectangle 73"/>
          <p:cNvSpPr/>
          <p:nvPr/>
        </p:nvSpPr>
        <p:spPr bwMode="auto">
          <a:xfrm>
            <a:off x="336161" y="1840415"/>
            <a:ext cx="1344638" cy="12236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Bef>
                <a:spcPct val="0"/>
              </a:spcBef>
              <a:spcAft>
                <a:spcPct val="0"/>
              </a:spcAft>
            </a:pPr>
            <a:r>
              <a:rPr lang="en-US" sz="1471" dirty="0">
                <a:ln>
                  <a:solidFill>
                    <a:srgbClr val="FFFFFF">
                      <a:alpha val="0"/>
                    </a:srgbClr>
                  </a:solidFill>
                </a:ln>
                <a:solidFill>
                  <a:srgbClr val="FFFFFF"/>
                </a:solidFill>
                <a:ea typeface="Segoe UI" pitchFamily="34" charset="0"/>
                <a:cs typeface="Segoe UI" pitchFamily="34" charset="0"/>
              </a:rPr>
              <a:t>Simplified cloud backup </a:t>
            </a:r>
          </a:p>
        </p:txBody>
      </p:sp>
      <p:sp>
        <p:nvSpPr>
          <p:cNvPr id="75" name="Rectangle 74"/>
          <p:cNvSpPr/>
          <p:nvPr/>
        </p:nvSpPr>
        <p:spPr bwMode="auto">
          <a:xfrm>
            <a:off x="336161" y="3128979"/>
            <a:ext cx="1344638" cy="12236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Bef>
                <a:spcPct val="0"/>
              </a:spcBef>
              <a:spcAft>
                <a:spcPct val="0"/>
              </a:spcAft>
            </a:pPr>
            <a:r>
              <a:rPr lang="en-US" sz="1471" dirty="0">
                <a:ln>
                  <a:solidFill>
                    <a:srgbClr val="FFFFFF">
                      <a:alpha val="0"/>
                    </a:srgbClr>
                  </a:solidFill>
                </a:ln>
                <a:solidFill>
                  <a:srgbClr val="FFFFFF"/>
                </a:solidFill>
                <a:ea typeface="Segoe UI" pitchFamily="34" charset="0"/>
                <a:cs typeface="Segoe UI" pitchFamily="34" charset="0"/>
              </a:rPr>
              <a:t>Cloud disaster recovery </a:t>
            </a:r>
          </a:p>
        </p:txBody>
      </p:sp>
      <p:sp>
        <p:nvSpPr>
          <p:cNvPr id="76" name="Rectangle 75"/>
          <p:cNvSpPr/>
          <p:nvPr/>
        </p:nvSpPr>
        <p:spPr bwMode="auto">
          <a:xfrm>
            <a:off x="336161" y="4417543"/>
            <a:ext cx="1344638" cy="12236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33616" bIns="33616" numCol="1" spcCol="0" rtlCol="0" fromWordArt="0" anchor="t" anchorCtr="0" forceAA="0" compatLnSpc="1">
            <a:prstTxWarp prst="textNoShape">
              <a:avLst/>
            </a:prstTxWarp>
            <a:noAutofit/>
          </a:bodyPr>
          <a:lstStyle/>
          <a:p>
            <a:pPr defTabSz="685328" fontAlgn="base">
              <a:spcBef>
                <a:spcPct val="0"/>
              </a:spcBef>
              <a:spcAft>
                <a:spcPct val="0"/>
              </a:spcAft>
            </a:pPr>
            <a:r>
              <a:rPr lang="en-US" sz="1471" dirty="0">
                <a:ln>
                  <a:solidFill>
                    <a:srgbClr val="FFFFFF">
                      <a:alpha val="0"/>
                    </a:srgbClr>
                  </a:solidFill>
                </a:ln>
                <a:solidFill>
                  <a:srgbClr val="FFFFFF"/>
                </a:solidFill>
                <a:ea typeface="Segoe UI" pitchFamily="34" charset="0"/>
                <a:cs typeface="Segoe UI" pitchFamily="34" charset="0"/>
              </a:rPr>
              <a:t>Extend </a:t>
            </a:r>
            <a:br>
              <a:rPr lang="en-US" sz="1471" dirty="0">
                <a:ln>
                  <a:solidFill>
                    <a:srgbClr val="FFFFFF">
                      <a:alpha val="0"/>
                    </a:srgbClr>
                  </a:solidFill>
                </a:ln>
                <a:solidFill>
                  <a:srgbClr val="FFFFFF"/>
                </a:solidFill>
                <a:ea typeface="Segoe UI" pitchFamily="34" charset="0"/>
                <a:cs typeface="Segoe UI" pitchFamily="34" charset="0"/>
              </a:rPr>
            </a:br>
            <a:r>
              <a:rPr lang="en-US" sz="1471" dirty="0">
                <a:ln>
                  <a:solidFill>
                    <a:srgbClr val="FFFFFF">
                      <a:alpha val="0"/>
                    </a:srgbClr>
                  </a:solidFill>
                </a:ln>
                <a:solidFill>
                  <a:srgbClr val="FFFFFF"/>
                </a:solidFill>
                <a:ea typeface="Segoe UI" pitchFamily="34" charset="0"/>
                <a:cs typeface="Segoe UI" pitchFamily="34" charset="0"/>
              </a:rPr>
              <a:t>on-premises apps</a:t>
            </a:r>
          </a:p>
        </p:txBody>
      </p:sp>
      <p:sp>
        <p:nvSpPr>
          <p:cNvPr id="48" name="Freeform 74"/>
          <p:cNvSpPr>
            <a:spLocks noEditPoints="1"/>
          </p:cNvSpPr>
          <p:nvPr/>
        </p:nvSpPr>
        <p:spPr bwMode="black">
          <a:xfrm>
            <a:off x="1147891" y="2596929"/>
            <a:ext cx="473260" cy="404824"/>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FFFFFF"/>
          </a:solidFill>
          <a:ln>
            <a:noFill/>
          </a:ln>
        </p:spPr>
        <p:txBody>
          <a:bodyPr vert="horz" wrap="square" lIns="60515" tIns="30258" rIns="60515" bIns="30258" numCol="1" anchor="t" anchorCtr="0" compatLnSpc="1">
            <a:prstTxWarp prst="textNoShape">
              <a:avLst/>
            </a:prstTxWarp>
          </a:bodyPr>
          <a:lstStyle/>
          <a:p>
            <a:endParaRPr lang="en-US" sz="1176" dirty="0">
              <a:solidFill>
                <a:srgbClr val="505050"/>
              </a:solidFill>
            </a:endParaRPr>
          </a:p>
        </p:txBody>
      </p:sp>
      <p:pic>
        <p:nvPicPr>
          <p:cNvPr id="49" name="Picture 2" descr="C:\Users\chrisw\Desktop\Cloud Services 3.png"/>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956318" y="3846089"/>
            <a:ext cx="664833" cy="458414"/>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932892" y="5088348"/>
            <a:ext cx="688259" cy="449325"/>
            <a:chOff x="7053569" y="5793790"/>
            <a:chExt cx="936080" cy="611113"/>
          </a:xfrm>
        </p:grpSpPr>
        <p:sp>
          <p:nvSpPr>
            <p:cNvPr id="57" name="Freeform 56"/>
            <p:cNvSpPr/>
            <p:nvPr/>
          </p:nvSpPr>
          <p:spPr bwMode="auto">
            <a:xfrm>
              <a:off x="7053569" y="5793790"/>
              <a:ext cx="936080" cy="611113"/>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7364017" y="6005693"/>
              <a:ext cx="262004" cy="238106"/>
              <a:chOff x="6795243" y="1533104"/>
              <a:chExt cx="1199134" cy="1089759"/>
            </a:xfrm>
            <a:solidFill>
              <a:schemeClr val="accent3"/>
            </a:solidFill>
          </p:grpSpPr>
          <p:grpSp>
            <p:nvGrpSpPr>
              <p:cNvPr id="51" name="Group 50"/>
              <p:cNvGrpSpPr/>
              <p:nvPr/>
            </p:nvGrpSpPr>
            <p:grpSpPr>
              <a:xfrm>
                <a:off x="6795243" y="1533104"/>
                <a:ext cx="1199134" cy="1089759"/>
                <a:chOff x="6759019" y="2673261"/>
                <a:chExt cx="2978870" cy="2707164"/>
              </a:xfrm>
              <a:grpFill/>
            </p:grpSpPr>
            <p:sp>
              <p:nvSpPr>
                <p:cNvPr id="55" name="Round Same Side Corner Rectangle 24"/>
                <p:cNvSpPr/>
                <p:nvPr/>
              </p:nvSpPr>
              <p:spPr bwMode="auto">
                <a:xfrm>
                  <a:off x="6759019" y="2673261"/>
                  <a:ext cx="2978870" cy="367475"/>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7229" tIns="33614" rIns="67229" bIns="33614" numCol="1" rtlCol="0" anchor="ctr" anchorCtr="0" compatLnSpc="1">
                  <a:prstTxWarp prst="textNoShape">
                    <a:avLst/>
                  </a:prstTxWarp>
                </a:bodyPr>
                <a:lstStyle/>
                <a:p>
                  <a:pPr algn="ctr" defTabSz="672068"/>
                  <a:endParaRPr lang="en-US" sz="2941" dirty="0">
                    <a:solidFill>
                      <a:srgbClr val="7FBA00"/>
                    </a:solidFill>
                    <a:latin typeface="Segoe UI Light" pitchFamily="34" charset="0"/>
                  </a:endParaRPr>
                </a:p>
              </p:txBody>
            </p:sp>
            <p:sp>
              <p:nvSpPr>
                <p:cNvPr id="56" name="Rounded Rectangle 8"/>
                <p:cNvSpPr/>
                <p:nvPr/>
              </p:nvSpPr>
              <p:spPr bwMode="auto">
                <a:xfrm>
                  <a:off x="6759019" y="2995443"/>
                  <a:ext cx="2978870" cy="2384982"/>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7229" tIns="33614" rIns="67229" bIns="33614" numCol="1" rtlCol="0" anchor="ctr" anchorCtr="0" compatLnSpc="1">
                  <a:prstTxWarp prst="textNoShape">
                    <a:avLst/>
                  </a:prstTxWarp>
                </a:bodyPr>
                <a:lstStyle/>
                <a:p>
                  <a:pPr algn="ctr" defTabSz="672068"/>
                  <a:endParaRPr lang="en-US" sz="2941" dirty="0">
                    <a:solidFill>
                      <a:srgbClr val="7FBA00"/>
                    </a:solidFill>
                    <a:latin typeface="Segoe UI Light" pitchFamily="34" charset="0"/>
                  </a:endParaRPr>
                </a:p>
              </p:txBody>
            </p:sp>
          </p:grpSp>
          <p:sp>
            <p:nvSpPr>
              <p:cNvPr id="52" name="Freeform 86"/>
              <p:cNvSpPr>
                <a:spLocks noEditPoints="1"/>
              </p:cNvSpPr>
              <p:nvPr/>
            </p:nvSpPr>
            <p:spPr bwMode="black">
              <a:xfrm rot="16200000">
                <a:off x="7282225" y="19753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dirty="0">
                  <a:solidFill>
                    <a:srgbClr val="505050"/>
                  </a:solidFill>
                </a:endParaRPr>
              </a:p>
            </p:txBody>
          </p:sp>
          <p:sp>
            <p:nvSpPr>
              <p:cNvPr id="53" name="Oval 87"/>
              <p:cNvSpPr>
                <a:spLocks noChangeArrowheads="1"/>
              </p:cNvSpPr>
              <p:nvPr/>
            </p:nvSpPr>
            <p:spPr bwMode="black">
              <a:xfrm rot="16200000">
                <a:off x="7505842" y="2191306"/>
                <a:ext cx="97691" cy="97665"/>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dirty="0">
                  <a:solidFill>
                    <a:srgbClr val="505050"/>
                  </a:solidFill>
                </a:endParaRPr>
              </a:p>
            </p:txBody>
          </p:sp>
          <p:sp>
            <p:nvSpPr>
              <p:cNvPr id="54" name="Freeform 88"/>
              <p:cNvSpPr>
                <a:spLocks noEditPoints="1"/>
              </p:cNvSpPr>
              <p:nvPr/>
            </p:nvSpPr>
            <p:spPr bwMode="black">
              <a:xfrm rot="16200000">
                <a:off x="7037860" y="1853593"/>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dirty="0">
                  <a:solidFill>
                    <a:srgbClr val="505050"/>
                  </a:solidFill>
                </a:endParaRPr>
              </a:p>
            </p:txBody>
          </p:sp>
        </p:grpSp>
      </p:grpSp>
      <p:grpSp>
        <p:nvGrpSpPr>
          <p:cNvPr id="15" name="Group 14"/>
          <p:cNvGrpSpPr/>
          <p:nvPr/>
        </p:nvGrpSpPr>
        <p:grpSpPr>
          <a:xfrm>
            <a:off x="4111761" y="1808526"/>
            <a:ext cx="4690172" cy="3803973"/>
            <a:chOff x="5592279" y="1293305"/>
            <a:chExt cx="6378960" cy="5173667"/>
          </a:xfrm>
        </p:grpSpPr>
        <p:grpSp>
          <p:nvGrpSpPr>
            <p:cNvPr id="8" name="Group 7"/>
            <p:cNvGrpSpPr/>
            <p:nvPr/>
          </p:nvGrpSpPr>
          <p:grpSpPr>
            <a:xfrm>
              <a:off x="5592279" y="1293305"/>
              <a:ext cx="6378960" cy="5173667"/>
              <a:chOff x="5592279" y="1293305"/>
              <a:chExt cx="6378960" cy="5173667"/>
            </a:xfrm>
          </p:grpSpPr>
          <p:sp>
            <p:nvSpPr>
              <p:cNvPr id="38" name="Rectangle 37"/>
              <p:cNvSpPr/>
              <p:nvPr/>
            </p:nvSpPr>
            <p:spPr bwMode="auto">
              <a:xfrm>
                <a:off x="5592279" y="1293305"/>
                <a:ext cx="6378960" cy="5173667"/>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85328" fontAlgn="base">
                  <a:spcBef>
                    <a:spcPct val="0"/>
                  </a:spcBef>
                  <a:spcAft>
                    <a:spcPct val="0"/>
                  </a:spcAft>
                </a:pPr>
                <a:endParaRPr lang="en-US" sz="2353" dirty="0">
                  <a:ln>
                    <a:solidFill>
                      <a:srgbClr val="FFFFFF">
                        <a:alpha val="0"/>
                      </a:srgbClr>
                    </a:solidFill>
                  </a:ln>
                  <a:solidFill>
                    <a:srgbClr val="FFFFFF"/>
                  </a:solidFill>
                  <a:latin typeface="Segoe UI Light"/>
                  <a:ea typeface="Segoe UI" pitchFamily="34" charset="0"/>
                  <a:cs typeface="Segoe UI" pitchFamily="34" charset="0"/>
                </a:endParaRPr>
              </a:p>
            </p:txBody>
          </p:sp>
          <p:sp>
            <p:nvSpPr>
              <p:cNvPr id="46" name="Rectangle 45"/>
              <p:cNvSpPr/>
              <p:nvPr/>
            </p:nvSpPr>
            <p:spPr bwMode="auto">
              <a:xfrm>
                <a:off x="5592279" y="1306368"/>
                <a:ext cx="6378960" cy="4595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lnSpc>
                    <a:spcPct val="115000"/>
                  </a:lnSpc>
                  <a:spcBef>
                    <a:spcPct val="0"/>
                  </a:spcBef>
                  <a:spcAft>
                    <a:spcPts val="147"/>
                  </a:spcAft>
                </a:pPr>
                <a:r>
                  <a:rPr lang="pl-PL" sz="1618" dirty="0" err="1">
                    <a:ln>
                      <a:solidFill>
                        <a:srgbClr val="FFFFFF">
                          <a:alpha val="0"/>
                        </a:srgbClr>
                      </a:solidFill>
                    </a:ln>
                    <a:solidFill>
                      <a:srgbClr val="FFFFFF"/>
                    </a:solidFill>
                  </a:rPr>
                  <a:t>Redukacja</a:t>
                </a:r>
                <a:r>
                  <a:rPr lang="en-US" sz="1618" dirty="0">
                    <a:ln>
                      <a:solidFill>
                        <a:srgbClr val="FFFFFF">
                          <a:alpha val="0"/>
                        </a:srgbClr>
                      </a:solidFill>
                    </a:ln>
                    <a:solidFill>
                      <a:srgbClr val="FFFFFF"/>
                    </a:solidFill>
                  </a:rPr>
                  <a:t> CAPEX </a:t>
                </a:r>
                <a:r>
                  <a:rPr lang="pl-PL" sz="1618" dirty="0">
                    <a:ln>
                      <a:solidFill>
                        <a:srgbClr val="FFFFFF">
                          <a:alpha val="0"/>
                        </a:srgbClr>
                      </a:solidFill>
                    </a:ln>
                    <a:solidFill>
                      <a:srgbClr val="FFFFFF"/>
                    </a:solidFill>
                  </a:rPr>
                  <a:t>i</a:t>
                </a:r>
                <a:r>
                  <a:rPr lang="en-US" sz="1618" dirty="0">
                    <a:ln>
                      <a:solidFill>
                        <a:srgbClr val="FFFFFF">
                          <a:alpha val="0"/>
                        </a:srgbClr>
                      </a:solidFill>
                    </a:ln>
                    <a:solidFill>
                      <a:srgbClr val="FFFFFF"/>
                    </a:solidFill>
                  </a:rPr>
                  <a:t> OPEX </a:t>
                </a:r>
                <a:r>
                  <a:rPr lang="pl-PL" sz="1618" dirty="0">
                    <a:ln>
                      <a:solidFill>
                        <a:srgbClr val="FFFFFF">
                          <a:alpha val="0"/>
                        </a:srgbClr>
                      </a:solidFill>
                    </a:ln>
                    <a:solidFill>
                      <a:srgbClr val="FFFFFF"/>
                    </a:solidFill>
                  </a:rPr>
                  <a:t>z</a:t>
                </a:r>
                <a:r>
                  <a:rPr lang="en-US" sz="1618" dirty="0">
                    <a:ln>
                      <a:solidFill>
                        <a:srgbClr val="FFFFFF">
                          <a:alpha val="0"/>
                        </a:srgbClr>
                      </a:solidFill>
                    </a:ln>
                    <a:solidFill>
                      <a:srgbClr val="FFFFFF"/>
                    </a:solidFill>
                  </a:rPr>
                  <a:t> </a:t>
                </a:r>
                <a:r>
                  <a:rPr lang="pl-PL" sz="1618" dirty="0">
                    <a:ln>
                      <a:solidFill>
                        <a:srgbClr val="FFFFFF">
                          <a:alpha val="0"/>
                        </a:srgbClr>
                      </a:solidFill>
                    </a:ln>
                    <a:solidFill>
                      <a:srgbClr val="FFFFFF"/>
                    </a:solidFill>
                  </a:rPr>
                  <a:t>„</a:t>
                </a:r>
                <a:r>
                  <a:rPr lang="en-US" sz="1618" dirty="0">
                    <a:ln>
                      <a:solidFill>
                        <a:srgbClr val="FFFFFF">
                          <a:alpha val="0"/>
                        </a:srgbClr>
                      </a:solidFill>
                    </a:ln>
                    <a:solidFill>
                      <a:srgbClr val="FFFFFF"/>
                    </a:solidFill>
                  </a:rPr>
                  <a:t>cloud DR</a:t>
                </a:r>
                <a:r>
                  <a:rPr lang="pl-PL" sz="1618" dirty="0">
                    <a:ln>
                      <a:solidFill>
                        <a:srgbClr val="FFFFFF">
                          <a:alpha val="0"/>
                        </a:srgbClr>
                      </a:solidFill>
                    </a:ln>
                    <a:solidFill>
                      <a:srgbClr val="FFFFFF"/>
                    </a:solidFill>
                  </a:rPr>
                  <a:t>”</a:t>
                </a:r>
                <a:endParaRPr lang="en-US" sz="1618" dirty="0">
                  <a:ln>
                    <a:solidFill>
                      <a:srgbClr val="FFFFFF">
                        <a:alpha val="0"/>
                      </a:srgbClr>
                    </a:solidFill>
                  </a:ln>
                  <a:solidFill>
                    <a:srgbClr val="FFFFFF"/>
                  </a:solidFill>
                </a:endParaRPr>
              </a:p>
            </p:txBody>
          </p:sp>
          <p:sp>
            <p:nvSpPr>
              <p:cNvPr id="6" name="Rectangle 5"/>
              <p:cNvSpPr/>
              <p:nvPr/>
            </p:nvSpPr>
            <p:spPr bwMode="auto">
              <a:xfrm>
                <a:off x="5681943" y="4210979"/>
                <a:ext cx="6199632" cy="2180280"/>
              </a:xfrm>
              <a:prstGeom prst="rect">
                <a:avLst/>
              </a:prstGeom>
              <a:solidFill>
                <a:schemeClr val="bg2"/>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4290" rIns="67232" bIns="34290" numCol="1" rtlCol="0" anchor="t" anchorCtr="0" compatLnSpc="1">
                <a:prstTxWarp prst="textNoShape">
                  <a:avLst/>
                </a:prstTxWarp>
              </a:bodyPr>
              <a:lstStyle/>
              <a:p>
                <a:pPr algn="r" defTabSz="685577" fontAlgn="base">
                  <a:spcBef>
                    <a:spcPct val="0"/>
                  </a:spcBef>
                  <a:spcAft>
                    <a:spcPct val="0"/>
                  </a:spcAft>
                </a:pPr>
                <a:r>
                  <a:rPr lang="en-US" sz="1029" dirty="0">
                    <a:ln>
                      <a:solidFill>
                        <a:srgbClr val="FFFFFF">
                          <a:alpha val="0"/>
                        </a:srgbClr>
                      </a:solidFill>
                    </a:ln>
                    <a:solidFill>
                      <a:schemeClr val="accent3"/>
                    </a:solidFill>
                  </a:rPr>
                  <a:t>On-premises network</a:t>
                </a:r>
              </a:p>
            </p:txBody>
          </p:sp>
          <p:sp>
            <p:nvSpPr>
              <p:cNvPr id="83" name="Rectangle 82"/>
              <p:cNvSpPr/>
              <p:nvPr/>
            </p:nvSpPr>
            <p:spPr bwMode="auto">
              <a:xfrm>
                <a:off x="5773383" y="5127380"/>
                <a:ext cx="6016752" cy="1179576"/>
              </a:xfrm>
              <a:prstGeom prst="rect">
                <a:avLst/>
              </a:prstGeom>
              <a:solidFill>
                <a:schemeClr val="bg1"/>
              </a:solidFill>
              <a:ln w="63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34290" rIns="67232" bIns="34290" numCol="1" rtlCol="0" anchor="t" anchorCtr="0" compatLnSpc="1">
                <a:prstTxWarp prst="textNoShape">
                  <a:avLst/>
                </a:prstTxWarp>
              </a:bodyPr>
              <a:lstStyle/>
              <a:p>
                <a:pPr algn="r" defTabSz="685577" fontAlgn="base">
                  <a:spcBef>
                    <a:spcPct val="0"/>
                  </a:spcBef>
                  <a:spcAft>
                    <a:spcPct val="0"/>
                  </a:spcAft>
                </a:pPr>
                <a:endParaRPr lang="en-US" sz="1029" dirty="0">
                  <a:ln>
                    <a:solidFill>
                      <a:srgbClr val="FFFFFF">
                        <a:alpha val="0"/>
                      </a:srgbClr>
                    </a:solidFill>
                  </a:ln>
                  <a:solidFill>
                    <a:srgbClr val="00BCF2"/>
                  </a:solidFill>
                </a:endParaRPr>
              </a:p>
            </p:txBody>
          </p:sp>
          <p:sp>
            <p:nvSpPr>
              <p:cNvPr id="24" name="Freeform 23"/>
              <p:cNvSpPr/>
              <p:nvPr/>
            </p:nvSpPr>
            <p:spPr bwMode="auto">
              <a:xfrm>
                <a:off x="5633844" y="1786052"/>
                <a:ext cx="2493885" cy="1568638"/>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pPr>
                <a:endParaRPr lang="en-US" sz="1324" spc="-37"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6443201" y="2349649"/>
                <a:ext cx="722724" cy="557136"/>
                <a:chOff x="7348927" y="2188279"/>
                <a:chExt cx="722724" cy="557136"/>
              </a:xfrm>
            </p:grpSpPr>
            <p:sp>
              <p:nvSpPr>
                <p:cNvPr id="25" name="Freeform 24"/>
                <p:cNvSpPr/>
                <p:nvPr/>
              </p:nvSpPr>
              <p:spPr>
                <a:xfrm>
                  <a:off x="7348927" y="2188279"/>
                  <a:ext cx="298385" cy="55713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p>
                  <a:pPr algn="ctr" defTabSz="672068" fontAlgn="base">
                    <a:spcBef>
                      <a:spcPct val="0"/>
                    </a:spcBef>
                    <a:spcAft>
                      <a:spcPct val="0"/>
                    </a:spcAft>
                    <a:defRPr/>
                  </a:pPr>
                  <a:endParaRPr lang="en-US" sz="1618" kern="0" dirty="0">
                    <a:gradFill>
                      <a:gsLst>
                        <a:gs pos="0">
                          <a:srgbClr val="FFFFFF"/>
                        </a:gs>
                        <a:gs pos="100000">
                          <a:srgbClr val="FFFFFF"/>
                        </a:gs>
                      </a:gsLst>
                      <a:lin ang="5400000" scaled="0"/>
                    </a:gradFill>
                  </a:endParaRPr>
                </a:p>
              </p:txBody>
            </p:sp>
            <p:grpSp>
              <p:nvGrpSpPr>
                <p:cNvPr id="17" name="Group 16"/>
                <p:cNvGrpSpPr/>
                <p:nvPr/>
              </p:nvGrpSpPr>
              <p:grpSpPr>
                <a:xfrm>
                  <a:off x="7657647" y="2414025"/>
                  <a:ext cx="414004" cy="302073"/>
                  <a:chOff x="7676697" y="2356875"/>
                  <a:chExt cx="414004" cy="302073"/>
                </a:xfrm>
              </p:grpSpPr>
              <p:sp>
                <p:nvSpPr>
                  <p:cNvPr id="26" name="Flowchart: Magnetic Disk 25"/>
                  <p:cNvSpPr/>
                  <p:nvPr>
                    <p:custDataLst>
                      <p:tags r:id="rId9"/>
                    </p:custDataLst>
                  </p:nvPr>
                </p:nvSpPr>
                <p:spPr>
                  <a:xfrm>
                    <a:off x="7676697" y="2438911"/>
                    <a:ext cx="164861" cy="164070"/>
                  </a:xfrm>
                  <a:prstGeom prst="flowChartMagneticDisk">
                    <a:avLst/>
                  </a:prstGeom>
                  <a:solidFill>
                    <a:schemeClr val="bg1"/>
                  </a:solidFill>
                  <a:ln w="3175" cap="flat" cmpd="sng" algn="ctr">
                    <a:solidFill>
                      <a:schemeClr val="accent3"/>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27" name="Flowchart: Magnetic Disk 26"/>
                  <p:cNvSpPr/>
                  <p:nvPr>
                    <p:custDataLst>
                      <p:tags r:id="rId10"/>
                    </p:custDataLst>
                  </p:nvPr>
                </p:nvSpPr>
                <p:spPr>
                  <a:xfrm>
                    <a:off x="7843410" y="2356875"/>
                    <a:ext cx="164861" cy="164070"/>
                  </a:xfrm>
                  <a:prstGeom prst="flowChartMagneticDisk">
                    <a:avLst/>
                  </a:prstGeom>
                  <a:solidFill>
                    <a:schemeClr val="bg1"/>
                  </a:solidFill>
                  <a:ln w="3175" cap="flat" cmpd="sng" algn="ctr">
                    <a:solidFill>
                      <a:schemeClr val="accent3"/>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29" name="Flowchart: Magnetic Disk 28"/>
                  <p:cNvSpPr/>
                  <p:nvPr>
                    <p:custDataLst>
                      <p:tags r:id="rId11"/>
                    </p:custDataLst>
                  </p:nvPr>
                </p:nvSpPr>
                <p:spPr>
                  <a:xfrm>
                    <a:off x="7925840" y="2418452"/>
                    <a:ext cx="164861" cy="164070"/>
                  </a:xfrm>
                  <a:prstGeom prst="flowChartMagneticDisk">
                    <a:avLst/>
                  </a:prstGeom>
                  <a:solidFill>
                    <a:schemeClr val="bg1"/>
                  </a:solidFill>
                  <a:ln w="3175" cap="flat" cmpd="sng" algn="ctr">
                    <a:solidFill>
                      <a:schemeClr val="accent3"/>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28" name="Flowchart: Magnetic Disk 27"/>
                  <p:cNvSpPr/>
                  <p:nvPr>
                    <p:custDataLst>
                      <p:tags r:id="rId12"/>
                    </p:custDataLst>
                  </p:nvPr>
                </p:nvSpPr>
                <p:spPr>
                  <a:xfrm>
                    <a:off x="7781352" y="2494878"/>
                    <a:ext cx="164861" cy="164070"/>
                  </a:xfrm>
                  <a:prstGeom prst="flowChartMagneticDisk">
                    <a:avLst/>
                  </a:prstGeom>
                  <a:solidFill>
                    <a:schemeClr val="bg1"/>
                  </a:solidFill>
                  <a:ln w="3175" cap="flat" cmpd="sng" algn="ctr">
                    <a:solidFill>
                      <a:schemeClr val="accent3"/>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grpSp>
          </p:grpSp>
          <p:sp>
            <p:nvSpPr>
              <p:cNvPr id="31" name="Freeform 30"/>
              <p:cNvSpPr/>
              <p:nvPr/>
            </p:nvSpPr>
            <p:spPr>
              <a:xfrm>
                <a:off x="7474364" y="2998007"/>
                <a:ext cx="425746" cy="339643"/>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dirty="0">
                  <a:solidFill>
                    <a:prstClr val="white"/>
                  </a:solidFill>
                </a:endParaRPr>
              </a:p>
            </p:txBody>
          </p:sp>
          <p:sp>
            <p:nvSpPr>
              <p:cNvPr id="33" name="Freeform 32"/>
              <p:cNvSpPr/>
              <p:nvPr/>
            </p:nvSpPr>
            <p:spPr>
              <a:xfrm>
                <a:off x="7575964" y="3349554"/>
                <a:ext cx="222545" cy="449232"/>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a:endParaRPr lang="en-US" sz="1324" dirty="0">
                  <a:solidFill>
                    <a:srgbClr val="FFFFFF"/>
                  </a:solidFill>
                </a:endParaRPr>
              </a:p>
            </p:txBody>
          </p:sp>
          <p:sp>
            <p:nvSpPr>
              <p:cNvPr id="7" name="Rectangle 6"/>
              <p:cNvSpPr/>
              <p:nvPr/>
            </p:nvSpPr>
            <p:spPr bwMode="auto">
              <a:xfrm>
                <a:off x="6057651" y="2911082"/>
                <a:ext cx="1381025" cy="1846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685577" fontAlgn="base">
                  <a:spcBef>
                    <a:spcPct val="0"/>
                  </a:spcBef>
                  <a:spcAft>
                    <a:spcPct val="0"/>
                  </a:spcAft>
                </a:pPr>
                <a:r>
                  <a:rPr lang="en-US" sz="882" dirty="0">
                    <a:ln>
                      <a:solidFill>
                        <a:srgbClr val="FFFFFF">
                          <a:alpha val="0"/>
                        </a:srgbClr>
                      </a:solidFill>
                    </a:ln>
                    <a:solidFill>
                      <a:srgbClr val="FFFFFF"/>
                    </a:solidFill>
                  </a:rPr>
                  <a:t>Secondary replica</a:t>
                </a:r>
              </a:p>
            </p:txBody>
          </p:sp>
          <p:sp>
            <p:nvSpPr>
              <p:cNvPr id="77" name="Rectangle 76"/>
              <p:cNvSpPr/>
              <p:nvPr/>
            </p:nvSpPr>
            <p:spPr bwMode="auto">
              <a:xfrm>
                <a:off x="8659370" y="4892197"/>
                <a:ext cx="1266762" cy="1846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685577" fontAlgn="base">
                  <a:spcBef>
                    <a:spcPct val="0"/>
                  </a:spcBef>
                  <a:spcAft>
                    <a:spcPct val="0"/>
                  </a:spcAft>
                </a:pPr>
                <a:r>
                  <a:rPr lang="en-US" sz="882" dirty="0">
                    <a:ln>
                      <a:solidFill>
                        <a:srgbClr val="FFFFFF">
                          <a:alpha val="0"/>
                        </a:srgbClr>
                      </a:solidFill>
                    </a:ln>
                    <a:solidFill>
                      <a:srgbClr val="505050"/>
                    </a:solidFill>
                  </a:rPr>
                  <a:t>Domain controller</a:t>
                </a:r>
              </a:p>
            </p:txBody>
          </p:sp>
          <p:sp>
            <p:nvSpPr>
              <p:cNvPr id="79" name="Rectangle 78"/>
              <p:cNvSpPr/>
              <p:nvPr/>
            </p:nvSpPr>
            <p:spPr bwMode="auto">
              <a:xfrm>
                <a:off x="7834064" y="3547174"/>
                <a:ext cx="3172218" cy="1846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685577" fontAlgn="base">
                  <a:spcBef>
                    <a:spcPct val="0"/>
                  </a:spcBef>
                  <a:spcAft>
                    <a:spcPct val="0"/>
                  </a:spcAft>
                </a:pPr>
                <a:r>
                  <a:rPr lang="en-US" sz="882" dirty="0">
                    <a:ln>
                      <a:solidFill>
                        <a:srgbClr val="FFFFFF">
                          <a:alpha val="0"/>
                        </a:srgbClr>
                      </a:solidFill>
                    </a:ln>
                    <a:solidFill>
                      <a:srgbClr val="505050"/>
                    </a:solidFill>
                  </a:rPr>
                  <a:t>VPN tunnel (Windows Azure Virtual Network)</a:t>
                </a:r>
              </a:p>
            </p:txBody>
          </p:sp>
          <p:sp>
            <p:nvSpPr>
              <p:cNvPr id="80" name="Down Arrow 79"/>
              <p:cNvSpPr/>
              <p:nvPr/>
            </p:nvSpPr>
            <p:spPr bwMode="auto">
              <a:xfrm flipV="1">
                <a:off x="6733077" y="3224160"/>
                <a:ext cx="161245" cy="2314985"/>
              </a:xfrm>
              <a:prstGeom prst="downArrow">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04" fontAlgn="base">
                  <a:spcBef>
                    <a:spcPct val="0"/>
                  </a:spcBef>
                  <a:spcAft>
                    <a:spcPct val="0"/>
                  </a:spcAft>
                </a:pPr>
                <a:endParaRPr lang="en-US" sz="1397" dirty="0">
                  <a:ln>
                    <a:solidFill>
                      <a:srgbClr val="FFFFFF">
                        <a:alpha val="0"/>
                      </a:srgbClr>
                    </a:solidFill>
                  </a:ln>
                  <a:solidFill>
                    <a:srgbClr val="505050"/>
                  </a:solidFill>
                </a:endParaRPr>
              </a:p>
            </p:txBody>
          </p:sp>
          <p:sp>
            <p:nvSpPr>
              <p:cNvPr id="78" name="Rectangle 77"/>
              <p:cNvSpPr/>
              <p:nvPr/>
            </p:nvSpPr>
            <p:spPr bwMode="auto">
              <a:xfrm>
                <a:off x="6169502" y="3605702"/>
                <a:ext cx="1266762" cy="36923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685577" fontAlgn="base">
                  <a:spcBef>
                    <a:spcPct val="0"/>
                  </a:spcBef>
                  <a:spcAft>
                    <a:spcPct val="0"/>
                  </a:spcAft>
                </a:pPr>
                <a:r>
                  <a:rPr lang="en-US" sz="882" dirty="0">
                    <a:ln>
                      <a:solidFill>
                        <a:srgbClr val="FFFFFF">
                          <a:alpha val="0"/>
                        </a:srgbClr>
                      </a:solidFill>
                    </a:ln>
                    <a:solidFill>
                      <a:srgbClr val="505050"/>
                    </a:solidFill>
                  </a:rPr>
                  <a:t>Asynchronous commit</a:t>
                </a:r>
              </a:p>
            </p:txBody>
          </p:sp>
          <p:grpSp>
            <p:nvGrpSpPr>
              <p:cNvPr id="3" name="Group 2"/>
              <p:cNvGrpSpPr/>
              <p:nvPr/>
            </p:nvGrpSpPr>
            <p:grpSpPr>
              <a:xfrm>
                <a:off x="6131632" y="5436788"/>
                <a:ext cx="1079407" cy="792618"/>
                <a:chOff x="6131632" y="5436788"/>
                <a:chExt cx="1079407" cy="792618"/>
              </a:xfrm>
            </p:grpSpPr>
            <p:grpSp>
              <p:nvGrpSpPr>
                <p:cNvPr id="20" name="Group 19"/>
                <p:cNvGrpSpPr/>
                <p:nvPr/>
              </p:nvGrpSpPr>
              <p:grpSpPr>
                <a:xfrm>
                  <a:off x="6272539" y="5436788"/>
                  <a:ext cx="759494" cy="599061"/>
                  <a:chOff x="7151370" y="5436788"/>
                  <a:chExt cx="759494" cy="599061"/>
                </a:xfrm>
              </p:grpSpPr>
              <p:sp>
                <p:nvSpPr>
                  <p:cNvPr id="60" name="Freeform 59"/>
                  <p:cNvSpPr/>
                  <p:nvPr/>
                </p:nvSpPr>
                <p:spPr>
                  <a:xfrm>
                    <a:off x="7151370" y="5436788"/>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p>
                    <a:pPr algn="ctr" defTabSz="672068" fontAlgn="base">
                      <a:spcBef>
                        <a:spcPct val="0"/>
                      </a:spcBef>
                      <a:spcAft>
                        <a:spcPct val="0"/>
                      </a:spcAft>
                      <a:defRPr/>
                    </a:pPr>
                    <a:endParaRPr lang="en-US" sz="1618" kern="0" dirty="0">
                      <a:gradFill>
                        <a:gsLst>
                          <a:gs pos="0">
                            <a:srgbClr val="FFFFFF"/>
                          </a:gs>
                          <a:gs pos="100000">
                            <a:srgbClr val="FFFFFF"/>
                          </a:gs>
                        </a:gsLst>
                        <a:lin ang="5400000" scaled="0"/>
                      </a:gradFill>
                    </a:endParaRPr>
                  </a:p>
                </p:txBody>
              </p:sp>
              <p:grpSp>
                <p:nvGrpSpPr>
                  <p:cNvPr id="18" name="Group 17"/>
                  <p:cNvGrpSpPr/>
                  <p:nvPr/>
                </p:nvGrpSpPr>
                <p:grpSpPr>
                  <a:xfrm>
                    <a:off x="7465705" y="5703796"/>
                    <a:ext cx="445159" cy="324804"/>
                    <a:chOff x="7503805" y="5618071"/>
                    <a:chExt cx="445159" cy="324804"/>
                  </a:xfrm>
                </p:grpSpPr>
                <p:sp>
                  <p:nvSpPr>
                    <p:cNvPr id="61" name="Flowchart: Magnetic Disk 60"/>
                    <p:cNvSpPr/>
                    <p:nvPr>
                      <p:custDataLst>
                        <p:tags r:id="rId5"/>
                      </p:custDataLst>
                    </p:nvPr>
                  </p:nvSpPr>
                  <p:spPr>
                    <a:xfrm>
                      <a:off x="7503805" y="5706280"/>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62" name="Flowchart: Magnetic Disk 61"/>
                    <p:cNvSpPr/>
                    <p:nvPr>
                      <p:custDataLst>
                        <p:tags r:id="rId6"/>
                      </p:custDataLst>
                    </p:nvPr>
                  </p:nvSpPr>
                  <p:spPr>
                    <a:xfrm>
                      <a:off x="7683064" y="5618071"/>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63" name="Flowchart: Magnetic Disk 62"/>
                    <p:cNvSpPr/>
                    <p:nvPr>
                      <p:custDataLst>
                        <p:tags r:id="rId7"/>
                      </p:custDataLst>
                    </p:nvPr>
                  </p:nvSpPr>
                  <p:spPr>
                    <a:xfrm>
                      <a:off x="7771697" y="5684282"/>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64" name="Flowchart: Magnetic Disk 63"/>
                    <p:cNvSpPr/>
                    <p:nvPr>
                      <p:custDataLst>
                        <p:tags r:id="rId8"/>
                      </p:custDataLst>
                    </p:nvPr>
                  </p:nvSpPr>
                  <p:spPr>
                    <a:xfrm>
                      <a:off x="7616336" y="5766459"/>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grpSp>
            </p:grpSp>
            <p:sp>
              <p:nvSpPr>
                <p:cNvPr id="81" name="Rectangle 80"/>
                <p:cNvSpPr/>
                <p:nvPr/>
              </p:nvSpPr>
              <p:spPr bwMode="auto">
                <a:xfrm>
                  <a:off x="6131632" y="6044786"/>
                  <a:ext cx="1079407" cy="1846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685577" fontAlgn="base">
                    <a:spcBef>
                      <a:spcPct val="0"/>
                    </a:spcBef>
                    <a:spcAft>
                      <a:spcPct val="0"/>
                    </a:spcAft>
                  </a:pPr>
                  <a:r>
                    <a:rPr lang="en-US" sz="882" dirty="0">
                      <a:ln>
                        <a:solidFill>
                          <a:srgbClr val="FFFFFF">
                            <a:alpha val="0"/>
                          </a:srgbClr>
                        </a:solidFill>
                      </a:ln>
                      <a:solidFill>
                        <a:srgbClr val="505050"/>
                      </a:solidFill>
                    </a:rPr>
                    <a:t>Primary replica</a:t>
                  </a:r>
                </a:p>
              </p:txBody>
            </p:sp>
          </p:grpSp>
          <p:grpSp>
            <p:nvGrpSpPr>
              <p:cNvPr id="2" name="Group 1"/>
              <p:cNvGrpSpPr/>
              <p:nvPr/>
            </p:nvGrpSpPr>
            <p:grpSpPr>
              <a:xfrm>
                <a:off x="8510812" y="5436788"/>
                <a:ext cx="1330252" cy="792618"/>
                <a:chOff x="8198339" y="5436788"/>
                <a:chExt cx="1330252" cy="792618"/>
              </a:xfrm>
            </p:grpSpPr>
            <p:grpSp>
              <p:nvGrpSpPr>
                <p:cNvPr id="21" name="Group 20"/>
                <p:cNvGrpSpPr/>
                <p:nvPr/>
              </p:nvGrpSpPr>
              <p:grpSpPr>
                <a:xfrm>
                  <a:off x="8464668" y="5436788"/>
                  <a:ext cx="759494" cy="599061"/>
                  <a:chOff x="9187102" y="5436788"/>
                  <a:chExt cx="759494" cy="599061"/>
                </a:xfrm>
              </p:grpSpPr>
              <p:sp>
                <p:nvSpPr>
                  <p:cNvPr id="66" name="Freeform 65"/>
                  <p:cNvSpPr/>
                  <p:nvPr/>
                </p:nvSpPr>
                <p:spPr>
                  <a:xfrm>
                    <a:off x="9187102" y="5436788"/>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p>
                    <a:pPr algn="ctr" defTabSz="672068" fontAlgn="base">
                      <a:spcBef>
                        <a:spcPct val="0"/>
                      </a:spcBef>
                      <a:spcAft>
                        <a:spcPct val="0"/>
                      </a:spcAft>
                      <a:defRPr/>
                    </a:pPr>
                    <a:endParaRPr lang="en-US" sz="1618" kern="0" dirty="0">
                      <a:gradFill>
                        <a:gsLst>
                          <a:gs pos="0">
                            <a:srgbClr val="FFFFFF"/>
                          </a:gs>
                          <a:gs pos="100000">
                            <a:srgbClr val="FFFFFF"/>
                          </a:gs>
                        </a:gsLst>
                        <a:lin ang="5400000" scaled="0"/>
                      </a:gradFill>
                    </a:endParaRPr>
                  </a:p>
                </p:txBody>
              </p:sp>
              <p:grpSp>
                <p:nvGrpSpPr>
                  <p:cNvPr id="10" name="Group 9"/>
                  <p:cNvGrpSpPr/>
                  <p:nvPr/>
                </p:nvGrpSpPr>
                <p:grpSpPr>
                  <a:xfrm>
                    <a:off x="9501437" y="5703796"/>
                    <a:ext cx="445159" cy="324804"/>
                    <a:chOff x="9825287" y="5533389"/>
                    <a:chExt cx="445159" cy="324804"/>
                  </a:xfrm>
                </p:grpSpPr>
                <p:sp>
                  <p:nvSpPr>
                    <p:cNvPr id="67" name="Flowchart: Magnetic Disk 66"/>
                    <p:cNvSpPr/>
                    <p:nvPr>
                      <p:custDataLst>
                        <p:tags r:id="rId1"/>
                      </p:custDataLst>
                    </p:nvPr>
                  </p:nvSpPr>
                  <p:spPr>
                    <a:xfrm>
                      <a:off x="9825287" y="5621598"/>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68" name="Flowchart: Magnetic Disk 67"/>
                    <p:cNvSpPr/>
                    <p:nvPr>
                      <p:custDataLst>
                        <p:tags r:id="rId2"/>
                      </p:custDataLst>
                    </p:nvPr>
                  </p:nvSpPr>
                  <p:spPr>
                    <a:xfrm>
                      <a:off x="10004546" y="5533389"/>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69" name="Flowchart: Magnetic Disk 68"/>
                    <p:cNvSpPr/>
                    <p:nvPr>
                      <p:custDataLst>
                        <p:tags r:id="rId3"/>
                      </p:custDataLst>
                    </p:nvPr>
                  </p:nvSpPr>
                  <p:spPr>
                    <a:xfrm>
                      <a:off x="10093179" y="5599600"/>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sp>
                  <p:nvSpPr>
                    <p:cNvPr id="70" name="Flowchart: Magnetic Disk 69"/>
                    <p:cNvSpPr/>
                    <p:nvPr>
                      <p:custDataLst>
                        <p:tags r:id="rId4"/>
                      </p:custDataLst>
                    </p:nvPr>
                  </p:nvSpPr>
                  <p:spPr>
                    <a:xfrm>
                      <a:off x="9937818" y="5681777"/>
                      <a:ext cx="177267" cy="176416"/>
                    </a:xfrm>
                    <a:prstGeom prst="flowChartMagneticDisk">
                      <a:avLst/>
                    </a:prstGeom>
                    <a:solidFill>
                      <a:schemeClr val="accent3"/>
                    </a:solidFill>
                    <a:ln w="3175" cap="flat" cmpd="sng" algn="ctr">
                      <a:solidFill>
                        <a:schemeClr val="bg1"/>
                      </a:solidFill>
                      <a:prstDash val="solid"/>
                    </a:ln>
                    <a:effectLst/>
                  </p:spPr>
                  <p:txBody>
                    <a:bodyPr wrap="none" rtlCol="0" anchor="ctr"/>
                    <a:lstStyle/>
                    <a:p>
                      <a:pPr algn="ctr" defTabSz="913775"/>
                      <a:endParaRPr lang="en-US" sz="735" kern="0" dirty="0">
                        <a:ln>
                          <a:solidFill>
                            <a:srgbClr val="FFFFFF">
                              <a:alpha val="0"/>
                            </a:srgbClr>
                          </a:solidFill>
                        </a:ln>
                        <a:solidFill>
                          <a:srgbClr val="FFFFFF"/>
                        </a:solidFill>
                      </a:endParaRPr>
                    </a:p>
                  </p:txBody>
                </p:sp>
              </p:grpSp>
            </p:grpSp>
            <p:sp>
              <p:nvSpPr>
                <p:cNvPr id="82" name="Rectangle 81"/>
                <p:cNvSpPr/>
                <p:nvPr/>
              </p:nvSpPr>
              <p:spPr bwMode="auto">
                <a:xfrm>
                  <a:off x="8198339" y="6044786"/>
                  <a:ext cx="1330252" cy="1846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685577" fontAlgn="base">
                    <a:spcBef>
                      <a:spcPct val="0"/>
                    </a:spcBef>
                    <a:spcAft>
                      <a:spcPct val="0"/>
                    </a:spcAft>
                  </a:pPr>
                  <a:r>
                    <a:rPr lang="en-US" sz="882" dirty="0">
                      <a:ln>
                        <a:solidFill>
                          <a:srgbClr val="FFFFFF">
                            <a:alpha val="0"/>
                          </a:srgbClr>
                        </a:solidFill>
                      </a:ln>
                      <a:solidFill>
                        <a:srgbClr val="505050"/>
                      </a:solidFill>
                    </a:rPr>
                    <a:t>Secondary replica</a:t>
                  </a:r>
                </a:p>
              </p:txBody>
            </p:sp>
          </p:grpSp>
          <p:sp>
            <p:nvSpPr>
              <p:cNvPr id="32" name="Freeform 31"/>
              <p:cNvSpPr/>
              <p:nvPr/>
            </p:nvSpPr>
            <p:spPr>
              <a:xfrm>
                <a:off x="7474364" y="3816668"/>
                <a:ext cx="425746" cy="339643"/>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dirty="0">
                  <a:solidFill>
                    <a:prstClr val="white"/>
                  </a:solidFill>
                </a:endParaRPr>
              </a:p>
            </p:txBody>
          </p:sp>
          <p:sp>
            <p:nvSpPr>
              <p:cNvPr id="86" name="Down Arrow 85"/>
              <p:cNvSpPr/>
              <p:nvPr/>
            </p:nvSpPr>
            <p:spPr bwMode="auto">
              <a:xfrm rot="5400000" flipV="1">
                <a:off x="7834057" y="5138574"/>
                <a:ext cx="182880" cy="1375413"/>
              </a:xfrm>
              <a:prstGeom prst="downArrow">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04" fontAlgn="base">
                  <a:spcBef>
                    <a:spcPct val="0"/>
                  </a:spcBef>
                  <a:spcAft>
                    <a:spcPct val="0"/>
                  </a:spcAft>
                </a:pPr>
                <a:endParaRPr lang="en-US" sz="1397" dirty="0">
                  <a:ln>
                    <a:solidFill>
                      <a:srgbClr val="FFFFFF">
                        <a:alpha val="0"/>
                      </a:srgbClr>
                    </a:solidFill>
                  </a:ln>
                  <a:solidFill>
                    <a:srgbClr val="505050"/>
                  </a:solidFill>
                </a:endParaRPr>
              </a:p>
            </p:txBody>
          </p:sp>
          <p:sp>
            <p:nvSpPr>
              <p:cNvPr id="87" name="Rectangle 86"/>
              <p:cNvSpPr/>
              <p:nvPr/>
            </p:nvSpPr>
            <p:spPr bwMode="auto">
              <a:xfrm>
                <a:off x="7421679" y="5386405"/>
                <a:ext cx="1007637" cy="369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685577" fontAlgn="base">
                  <a:spcBef>
                    <a:spcPct val="0"/>
                  </a:spcBef>
                  <a:spcAft>
                    <a:spcPct val="0"/>
                  </a:spcAft>
                </a:pPr>
                <a:r>
                  <a:rPr lang="en-US" sz="882" dirty="0">
                    <a:ln>
                      <a:solidFill>
                        <a:srgbClr val="FFFFFF">
                          <a:alpha val="0"/>
                        </a:srgbClr>
                      </a:solidFill>
                    </a:ln>
                    <a:solidFill>
                      <a:srgbClr val="505050"/>
                    </a:solidFill>
                  </a:rPr>
                  <a:t>Synchronous commit</a:t>
                </a:r>
              </a:p>
            </p:txBody>
          </p:sp>
          <p:grpSp>
            <p:nvGrpSpPr>
              <p:cNvPr id="30" name="Group 29"/>
              <p:cNvGrpSpPr/>
              <p:nvPr/>
            </p:nvGrpSpPr>
            <p:grpSpPr>
              <a:xfrm>
                <a:off x="8382054" y="4255136"/>
                <a:ext cx="424103" cy="599061"/>
                <a:chOff x="9104488" y="4255136"/>
                <a:chExt cx="424103" cy="599061"/>
              </a:xfrm>
            </p:grpSpPr>
            <p:sp>
              <p:nvSpPr>
                <p:cNvPr id="72" name="Freeform 71"/>
                <p:cNvSpPr/>
                <p:nvPr/>
              </p:nvSpPr>
              <p:spPr>
                <a:xfrm>
                  <a:off x="9104488" y="425513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p>
                  <a:pPr algn="ctr" defTabSz="672068" fontAlgn="base">
                    <a:spcBef>
                      <a:spcPct val="0"/>
                    </a:spcBef>
                    <a:spcAft>
                      <a:spcPct val="0"/>
                    </a:spcAft>
                    <a:defRPr/>
                  </a:pPr>
                  <a:endParaRPr lang="en-US" sz="1618" kern="0" dirty="0">
                    <a:gradFill>
                      <a:gsLst>
                        <a:gs pos="0">
                          <a:srgbClr val="FFFFFF"/>
                        </a:gs>
                        <a:gs pos="100000">
                          <a:srgbClr val="FFFFFF"/>
                        </a:gs>
                      </a:gsLst>
                      <a:lin ang="5400000" scaled="0"/>
                    </a:gradFill>
                  </a:endParaRPr>
                </a:p>
              </p:txBody>
            </p:sp>
            <p:sp>
              <p:nvSpPr>
                <p:cNvPr id="23" name="Isosceles Triangle 22"/>
                <p:cNvSpPr/>
                <p:nvPr/>
              </p:nvSpPr>
              <p:spPr bwMode="auto">
                <a:xfrm>
                  <a:off x="9337997" y="4486275"/>
                  <a:ext cx="190594" cy="157469"/>
                </a:xfrm>
                <a:prstGeom prst="triangle">
                  <a:avLst/>
                </a:prstGeom>
                <a:solidFill>
                  <a:schemeClr val="accent3"/>
                </a:solidFill>
                <a:ln w="63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grpSp>
          <p:sp>
            <p:nvSpPr>
              <p:cNvPr id="5" name="Rectangle 4"/>
              <p:cNvSpPr/>
              <p:nvPr/>
            </p:nvSpPr>
            <p:spPr>
              <a:xfrm>
                <a:off x="5983068" y="2067452"/>
                <a:ext cx="1770232" cy="374994"/>
              </a:xfrm>
              <a:prstGeom prst="rect">
                <a:avLst/>
              </a:prstGeom>
            </p:spPr>
            <p:txBody>
              <a:bodyPr wrap="none">
                <a:spAutoFit/>
              </a:bodyPr>
              <a:lstStyle/>
              <a:p>
                <a:pPr>
                  <a:lnSpc>
                    <a:spcPct val="90000"/>
                  </a:lnSpc>
                </a:pPr>
                <a:r>
                  <a:rPr lang="en-US" sz="1324" dirty="0">
                    <a:ln>
                      <a:solidFill>
                        <a:srgbClr val="FFFFFF">
                          <a:alpha val="0"/>
                        </a:srgbClr>
                      </a:solidFill>
                    </a:ln>
                    <a:solidFill>
                      <a:srgbClr val="FFFFFF"/>
                    </a:solidFill>
                    <a:ea typeface="Segoe UI" pitchFamily="34" charset="0"/>
                    <a:cs typeface="Segoe UI" pitchFamily="34" charset="0"/>
                  </a:rPr>
                  <a:t>Windows Azure </a:t>
                </a:r>
              </a:p>
            </p:txBody>
          </p:sp>
        </p:grpSp>
        <p:cxnSp>
          <p:nvCxnSpPr>
            <p:cNvPr id="11" name="Straight Arrow Connector 10"/>
            <p:cNvCxnSpPr/>
            <p:nvPr/>
          </p:nvCxnSpPr>
          <p:spPr>
            <a:xfrm flipV="1">
              <a:off x="7140703" y="2036806"/>
              <a:ext cx="1044938" cy="582582"/>
            </a:xfrm>
            <a:prstGeom prst="straightConnector1">
              <a:avLst/>
            </a:prstGeom>
            <a:ln>
              <a:solidFill>
                <a:schemeClr val="tx1">
                  <a:alpha val="78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157832" y="2592979"/>
              <a:ext cx="1272972" cy="116267"/>
            </a:xfrm>
            <a:prstGeom prst="straightConnector1">
              <a:avLst/>
            </a:prstGeom>
            <a:ln>
              <a:solidFill>
                <a:schemeClr val="tx1">
                  <a:alpha val="78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51555" y="1809589"/>
              <a:ext cx="1396447" cy="461597"/>
            </a:xfrm>
            <a:prstGeom prst="rect">
              <a:avLst/>
            </a:prstGeom>
            <a:noFill/>
          </p:spPr>
          <p:txBody>
            <a:bodyPr wrap="square" lIns="134464" tIns="107571" rIns="134464" bIns="107571" rtlCol="0">
              <a:spAutoFit/>
            </a:bodyPr>
            <a:lstStyle/>
            <a:p>
              <a:pPr>
                <a:lnSpc>
                  <a:spcPct val="90000"/>
                </a:lnSpc>
              </a:pPr>
              <a:r>
                <a:rPr lang="en-US" sz="882" dirty="0">
                  <a:gradFill>
                    <a:gsLst>
                      <a:gs pos="2917">
                        <a:srgbClr val="505050"/>
                      </a:gs>
                      <a:gs pos="30000">
                        <a:srgbClr val="505050"/>
                      </a:gs>
                    </a:gsLst>
                    <a:lin ang="5400000" scaled="0"/>
                  </a:gradFill>
                </a:rPr>
                <a:t>Run backups </a:t>
              </a:r>
            </a:p>
          </p:txBody>
        </p:sp>
        <p:sp>
          <p:nvSpPr>
            <p:cNvPr id="89" name="TextBox 88"/>
            <p:cNvSpPr txBox="1"/>
            <p:nvPr/>
          </p:nvSpPr>
          <p:spPr>
            <a:xfrm>
              <a:off x="8290010" y="2368509"/>
              <a:ext cx="1551055" cy="461597"/>
            </a:xfrm>
            <a:prstGeom prst="rect">
              <a:avLst/>
            </a:prstGeom>
            <a:noFill/>
          </p:spPr>
          <p:txBody>
            <a:bodyPr wrap="square" lIns="134464" tIns="107571" rIns="134464" bIns="107571" rtlCol="0">
              <a:spAutoFit/>
            </a:bodyPr>
            <a:lstStyle/>
            <a:p>
              <a:pPr>
                <a:lnSpc>
                  <a:spcPct val="90000"/>
                </a:lnSpc>
              </a:pPr>
              <a:r>
                <a:rPr lang="en-US" sz="882" dirty="0">
                  <a:gradFill>
                    <a:gsLst>
                      <a:gs pos="2917">
                        <a:srgbClr val="505050"/>
                      </a:gs>
                      <a:gs pos="30000">
                        <a:srgbClr val="505050"/>
                      </a:gs>
                    </a:gsLst>
                    <a:lin ang="5400000" scaled="0"/>
                  </a:gradFill>
                </a:rPr>
                <a:t>Run BI reports </a:t>
              </a:r>
            </a:p>
          </p:txBody>
        </p:sp>
      </p:grpSp>
      <p:sp>
        <p:nvSpPr>
          <p:cNvPr id="90" name="Rectangle 89"/>
          <p:cNvSpPr/>
          <p:nvPr/>
        </p:nvSpPr>
        <p:spPr bwMode="auto">
          <a:xfrm>
            <a:off x="1680799" y="1840415"/>
            <a:ext cx="2353115" cy="12236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5" tIns="33612" rIns="67225" bIns="33612" numCol="1" spcCol="0" rtlCol="0" fromWordArt="0" anchor="t" anchorCtr="0" forceAA="0" compatLnSpc="1">
            <a:prstTxWarp prst="textNoShape">
              <a:avLst/>
            </a:prstTxWarp>
            <a:noAutofit/>
          </a:bodyPr>
          <a:lstStyle/>
          <a:p>
            <a:pPr defTabSz="685328" fontAlgn="base">
              <a:spcAft>
                <a:spcPts val="882"/>
              </a:spcAft>
            </a:pPr>
            <a:r>
              <a:rPr lang="en-IN" sz="1176" dirty="0">
                <a:ln>
                  <a:solidFill>
                    <a:srgbClr val="FFFFFF">
                      <a:alpha val="0"/>
                    </a:srgbClr>
                  </a:solidFill>
                </a:ln>
                <a:solidFill>
                  <a:srgbClr val="505050"/>
                </a:solidFill>
                <a:ea typeface="Segoe UI" pitchFamily="34" charset="0"/>
                <a:cs typeface="Segoe UI" pitchFamily="34" charset="0"/>
              </a:rPr>
              <a:t>Manual or automatic</a:t>
            </a:r>
          </a:p>
          <a:p>
            <a:pPr defTabSz="685328" fontAlgn="base">
              <a:spcAft>
                <a:spcPts val="882"/>
              </a:spcAft>
            </a:pPr>
            <a:r>
              <a:rPr lang="en-IN" sz="1176" dirty="0">
                <a:ln>
                  <a:solidFill>
                    <a:srgbClr val="FFFFFF">
                      <a:alpha val="0"/>
                    </a:srgbClr>
                  </a:solidFill>
                </a:ln>
                <a:solidFill>
                  <a:srgbClr val="505050"/>
                </a:solidFill>
                <a:ea typeface="Segoe UI" pitchFamily="34" charset="0"/>
                <a:cs typeface="Segoe UI" pitchFamily="34" charset="0"/>
              </a:rPr>
              <a:t>At an instance level with point-in-time restore</a:t>
            </a:r>
          </a:p>
          <a:p>
            <a:pPr defTabSz="685328" fontAlgn="base">
              <a:spcAft>
                <a:spcPts val="882"/>
              </a:spcAft>
            </a:pPr>
            <a:r>
              <a:rPr lang="en-IN" sz="1176" dirty="0">
                <a:ln>
                  <a:solidFill>
                    <a:srgbClr val="FFFFFF">
                      <a:alpha val="0"/>
                    </a:srgbClr>
                  </a:solidFill>
                </a:ln>
                <a:solidFill>
                  <a:srgbClr val="505050"/>
                </a:solidFill>
                <a:ea typeface="Segoe UI" pitchFamily="34" charset="0"/>
                <a:cs typeface="Segoe UI" pitchFamily="34" charset="0"/>
              </a:rPr>
              <a:t>Measures database usage patterns to set backup frequency</a:t>
            </a:r>
          </a:p>
        </p:txBody>
      </p:sp>
    </p:spTree>
    <p:extLst>
      <p:ext uri="{BB962C8B-B14F-4D97-AF65-F5344CB8AC3E}">
        <p14:creationId xmlns:p14="http://schemas.microsoft.com/office/powerpoint/2010/main" val="124482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pl-PL" dirty="0" smtClean="0"/>
              <a:t>Typowa konfiguracja</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858" y="1824604"/>
            <a:ext cx="5657514" cy="386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http://cloudythoughts.siadis.com/wp-content/uploads/2010/03/az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0145" y="2924761"/>
            <a:ext cx="738873" cy="8342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378487" y="3538163"/>
            <a:ext cx="2129009" cy="339501"/>
          </a:xfrm>
          <a:prstGeom prst="rect">
            <a:avLst/>
          </a:prstGeom>
          <a:noFill/>
        </p:spPr>
        <p:txBody>
          <a:bodyPr wrap="square" lIns="67232" tIns="33616" rIns="67232" bIns="33616">
            <a:spAutoFit/>
          </a:bodyPr>
          <a:lstStyle/>
          <a:p>
            <a:pPr algn="ctr" defTabSz="672290">
              <a:defRPr/>
            </a:pPr>
            <a:r>
              <a:rPr lang="en-US" sz="1765" b="1" kern="0" spc="37" dirty="0">
                <a:ln w="12700" cmpd="sng">
                  <a:solidFill>
                    <a:srgbClr val="0071BC">
                      <a:satMod val="120000"/>
                      <a:shade val="80000"/>
                    </a:srgbClr>
                  </a:solidFill>
                  <a:prstDash val="solid"/>
                </a:ln>
                <a:solidFill>
                  <a:srgbClr val="0071BC">
                    <a:tint val="1000"/>
                  </a:srgbClr>
                </a:solidFill>
                <a:effectLst>
                  <a:glow rad="53100">
                    <a:srgbClr val="0071BC">
                      <a:satMod val="180000"/>
                      <a:alpha val="30000"/>
                    </a:srgbClr>
                  </a:glow>
                </a:effectLst>
              </a:rPr>
              <a:t>Windows Azure</a:t>
            </a:r>
          </a:p>
        </p:txBody>
      </p:sp>
      <p:pic>
        <p:nvPicPr>
          <p:cNvPr id="12" name="Picture 11" descr="dome.png"/>
          <p:cNvPicPr>
            <a:picLocks noChangeAspect="1"/>
          </p:cNvPicPr>
          <p:nvPr/>
        </p:nvPicPr>
        <p:blipFill>
          <a:blip r:embed="rId5"/>
          <a:stretch>
            <a:fillRect/>
          </a:stretch>
        </p:blipFill>
        <p:spPr>
          <a:xfrm>
            <a:off x="1602593" y="2252443"/>
            <a:ext cx="1960929" cy="1562177"/>
          </a:xfrm>
          <a:prstGeom prst="rect">
            <a:avLst/>
          </a:prstGeom>
        </p:spPr>
      </p:pic>
      <p:sp>
        <p:nvSpPr>
          <p:cNvPr id="13" name="Rectangle 12"/>
          <p:cNvSpPr/>
          <p:nvPr/>
        </p:nvSpPr>
        <p:spPr>
          <a:xfrm>
            <a:off x="3296041" y="4292245"/>
            <a:ext cx="2129009" cy="271662"/>
          </a:xfrm>
          <a:prstGeom prst="rect">
            <a:avLst/>
          </a:prstGeom>
          <a:noFill/>
        </p:spPr>
        <p:txBody>
          <a:bodyPr wrap="square" lIns="67232" tIns="33616" rIns="67232" bIns="33616">
            <a:spAutoFit/>
          </a:bodyPr>
          <a:lstStyle/>
          <a:p>
            <a:pPr algn="ctr" defTabSz="672290">
              <a:defRPr/>
            </a:pPr>
            <a:r>
              <a:rPr lang="en-US" sz="1324" dirty="0">
                <a:solidFill>
                  <a:schemeClr val="bg1"/>
                </a:solidFill>
              </a:rPr>
              <a:t>On-Premises</a:t>
            </a:r>
          </a:p>
        </p:txBody>
      </p:sp>
    </p:spTree>
    <p:extLst>
      <p:ext uri="{BB962C8B-B14F-4D97-AF65-F5344CB8AC3E}">
        <p14:creationId xmlns:p14="http://schemas.microsoft.com/office/powerpoint/2010/main" val="333768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Definicje indeksów </a:t>
            </a:r>
            <a:r>
              <a:rPr lang="pl-PL" dirty="0" err="1" smtClean="0"/>
              <a:t>inline</a:t>
            </a:r>
            <a:endParaRPr lang="pl-PL" dirty="0"/>
          </a:p>
        </p:txBody>
      </p:sp>
      <p:sp>
        <p:nvSpPr>
          <p:cNvPr id="3" name="Content Placeholder 2"/>
          <p:cNvSpPr>
            <a:spLocks noGrp="1"/>
          </p:cNvSpPr>
          <p:nvPr>
            <p:ph idx="1"/>
          </p:nvPr>
        </p:nvSpPr>
        <p:spPr/>
        <p:txBody>
          <a:bodyPr/>
          <a:lstStyle/>
          <a:p>
            <a:r>
              <a:rPr lang="pl-PL" dirty="0" smtClean="0"/>
              <a:t>Możliwość dodawania indeksów w ramach składni CREATE TABLE</a:t>
            </a:r>
          </a:p>
          <a:p>
            <a:pPr lvl="1"/>
            <a:r>
              <a:rPr lang="pl-PL" dirty="0" smtClean="0"/>
              <a:t>Wspierane: WITH FILLFACTOR/ON FILEGROUP/WITH DATA_COMPRESSION</a:t>
            </a:r>
          </a:p>
          <a:p>
            <a:pPr lvl="1"/>
            <a:r>
              <a:rPr lang="pl-PL" dirty="0" smtClean="0"/>
              <a:t>Niewspierane: UNIQUE INDEX/WITH INCLUDE/WHERE</a:t>
            </a:r>
          </a:p>
          <a:p>
            <a:r>
              <a:rPr lang="pl-PL" dirty="0" smtClean="0"/>
              <a:t>Cache-</a:t>
            </a:r>
            <a:r>
              <a:rPr lang="pl-PL" dirty="0" err="1" smtClean="0"/>
              <a:t>owanie</a:t>
            </a:r>
            <a:r>
              <a:rPr lang="pl-PL" dirty="0" smtClean="0"/>
              <a:t> </a:t>
            </a:r>
            <a:r>
              <a:rPr lang="pl-PL" dirty="0"/>
              <a:t>tabel </a:t>
            </a:r>
            <a:r>
              <a:rPr lang="pl-PL" dirty="0" smtClean="0"/>
              <a:t>tymczasowych</a:t>
            </a:r>
            <a:endParaRPr lang="pl-PL" dirty="0"/>
          </a:p>
          <a:p>
            <a:r>
              <a:rPr lang="pl-PL" dirty="0" smtClean="0"/>
              <a:t>Możliwość tworzenia indeksów </a:t>
            </a:r>
            <a:r>
              <a:rPr lang="pl-PL" dirty="0" err="1" smtClean="0"/>
              <a:t>inline</a:t>
            </a:r>
            <a:r>
              <a:rPr lang="pl-PL" dirty="0" smtClean="0"/>
              <a:t> na zmiennych tablicowych</a:t>
            </a:r>
          </a:p>
          <a:p>
            <a:pPr lvl="1"/>
            <a:endParaRPr lang="pl-PL" dirty="0"/>
          </a:p>
        </p:txBody>
      </p:sp>
    </p:spTree>
    <p:extLst>
      <p:ext uri="{BB962C8B-B14F-4D97-AF65-F5344CB8AC3E}">
        <p14:creationId xmlns:p14="http://schemas.microsoft.com/office/powerpoint/2010/main" val="4183871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DEMO – indeksy </a:t>
            </a:r>
            <a:r>
              <a:rPr lang="pl-PL" dirty="0" err="1" smtClean="0"/>
              <a:t>inline</a:t>
            </a:r>
            <a:endParaRPr lang="pl-PL" dirty="0"/>
          </a:p>
        </p:txBody>
      </p:sp>
      <p:sp>
        <p:nvSpPr>
          <p:cNvPr id="3" name="Content Placeholder 2"/>
          <p:cNvSpPr>
            <a:spLocks noGrp="1"/>
          </p:cNvSpPr>
          <p:nvPr>
            <p:ph idx="1"/>
          </p:nvPr>
        </p:nvSpPr>
        <p:spPr>
          <a:xfrm>
            <a:off x="628650" y="2212181"/>
            <a:ext cx="7886700" cy="3263504"/>
          </a:xfrm>
        </p:spPr>
        <p:txBody>
          <a:bodyPr/>
          <a:lstStyle/>
          <a:p>
            <a:pPr marL="385763" indent="-385763">
              <a:buFont typeface="+mj-lt"/>
              <a:buAutoNum type="alphaUcPeriod"/>
            </a:pPr>
            <a:r>
              <a:rPr lang="pl-PL" dirty="0" smtClean="0"/>
              <a:t>Tworzenie indeksów </a:t>
            </a:r>
            <a:r>
              <a:rPr lang="pl-PL" dirty="0" err="1" smtClean="0"/>
              <a:t>inline</a:t>
            </a:r>
            <a:endParaRPr lang="pl-PL" dirty="0" smtClean="0"/>
          </a:p>
          <a:p>
            <a:pPr marL="385763" indent="-385763">
              <a:buFont typeface="+mj-lt"/>
              <a:buAutoNum type="alphaUcPeriod"/>
            </a:pPr>
            <a:r>
              <a:rPr lang="pl-PL" dirty="0" smtClean="0"/>
              <a:t>Cache-</a:t>
            </a:r>
            <a:r>
              <a:rPr lang="pl-PL" dirty="0" err="1" smtClean="0"/>
              <a:t>owanie</a:t>
            </a:r>
            <a:r>
              <a:rPr lang="pl-PL" dirty="0" smtClean="0"/>
              <a:t> tabel tymczasowych</a:t>
            </a:r>
          </a:p>
          <a:p>
            <a:pPr marL="385763" indent="-385763">
              <a:buFont typeface="+mj-lt"/>
              <a:buAutoNum type="alphaUcPeriod"/>
            </a:pPr>
            <a:r>
              <a:rPr lang="pl-PL" dirty="0" smtClean="0"/>
              <a:t>Zmienne tablicowe</a:t>
            </a:r>
          </a:p>
          <a:p>
            <a:pPr marL="385763" indent="-385763">
              <a:buFont typeface="+mj-lt"/>
              <a:buAutoNum type="alphaUcPeriod"/>
            </a:pPr>
            <a:endParaRPr lang="pl-PL" dirty="0"/>
          </a:p>
        </p:txBody>
      </p:sp>
    </p:spTree>
    <p:extLst>
      <p:ext uri="{BB962C8B-B14F-4D97-AF65-F5344CB8AC3E}">
        <p14:creationId xmlns:p14="http://schemas.microsoft.com/office/powerpoint/2010/main" val="3195675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Nowe uprawnienia</a:t>
            </a:r>
            <a:endParaRPr lang="pl-PL" dirty="0"/>
          </a:p>
        </p:txBody>
      </p:sp>
      <p:graphicFrame>
        <p:nvGraphicFramePr>
          <p:cNvPr id="4" name="Content Placeholder 3"/>
          <p:cNvGraphicFramePr>
            <a:graphicFrameLocks noGrp="1"/>
          </p:cNvGraphicFramePr>
          <p:nvPr>
            <p:ph idx="1"/>
            <p:extLst/>
          </p:nvPr>
        </p:nvGraphicFramePr>
        <p:xfrm>
          <a:off x="628650" y="2226469"/>
          <a:ext cx="7886701" cy="1744980"/>
        </p:xfrm>
        <a:graphic>
          <a:graphicData uri="http://schemas.openxmlformats.org/drawingml/2006/table">
            <a:tbl>
              <a:tblPr bandRow="1">
                <a:tableStyleId>{69CF1AB2-1976-4502-BF36-3FF5EA218861}</a:tableStyleId>
              </a:tblPr>
              <a:tblGrid>
                <a:gridCol w="2784764"/>
                <a:gridCol w="5101937"/>
              </a:tblGrid>
              <a:tr h="377190">
                <a:tc>
                  <a:txBody>
                    <a:bodyPr/>
                    <a:lstStyle/>
                    <a:p>
                      <a:r>
                        <a:rPr lang="pl-PL" sz="1000" dirty="0" smtClean="0"/>
                        <a:t>CONNECT ANY DATABASE</a:t>
                      </a:r>
                    </a:p>
                    <a:p>
                      <a:r>
                        <a:rPr lang="pl-PL" sz="1000" dirty="0" smtClean="0"/>
                        <a:t>(</a:t>
                      </a:r>
                      <a:r>
                        <a:rPr lang="pl-PL" sz="1000" dirty="0" err="1" smtClean="0"/>
                        <a:t>server</a:t>
                      </a:r>
                      <a:r>
                        <a:rPr lang="pl-PL" sz="1000" baseline="0" dirty="0" smtClean="0"/>
                        <a:t> </a:t>
                      </a:r>
                      <a:r>
                        <a:rPr lang="pl-PL" sz="1000" baseline="0" dirty="0" err="1" smtClean="0"/>
                        <a:t>scope</a:t>
                      </a:r>
                      <a:r>
                        <a:rPr lang="pl-PL" sz="1000" baseline="0" dirty="0" smtClean="0"/>
                        <a:t>)</a:t>
                      </a:r>
                      <a:endParaRPr lang="pl-PL" sz="1000" dirty="0"/>
                    </a:p>
                  </a:txBody>
                  <a:tcPr marL="68580" marR="68580" marT="34290" marB="34290"/>
                </a:tc>
                <a:tc>
                  <a:txBody>
                    <a:bodyPr/>
                    <a:lstStyle/>
                    <a:p>
                      <a:r>
                        <a:rPr lang="pl-PL" sz="1000" dirty="0" smtClean="0"/>
                        <a:t>Uprawnienie do łączenia się ze wszystkimi bazami danych – włącznie</a:t>
                      </a:r>
                      <a:r>
                        <a:rPr lang="pl-PL" sz="1000" baseline="0" dirty="0" smtClean="0"/>
                        <a:t> z tymi, które zostaną utworzone w przyszłości</a:t>
                      </a:r>
                      <a:endParaRPr lang="pl-PL" sz="1000" dirty="0"/>
                    </a:p>
                  </a:txBody>
                  <a:tcPr marL="68580" marR="68580" marT="34290" marB="34290"/>
                </a:tc>
              </a:tr>
              <a:tr h="480060">
                <a:tc>
                  <a:txBody>
                    <a:bodyPr/>
                    <a:lstStyle/>
                    <a:p>
                      <a:r>
                        <a:rPr lang="pl-PL" sz="1400" kern="1200" dirty="0" smtClean="0">
                          <a:solidFill>
                            <a:schemeClr val="dk1"/>
                          </a:solidFill>
                          <a:latin typeface="+mn-lt"/>
                          <a:ea typeface="+mn-ea"/>
                          <a:cs typeface="+mn-cs"/>
                        </a:rPr>
                        <a:t>IMPERSONATE ANY LOGIN</a:t>
                      </a:r>
                    </a:p>
                    <a:p>
                      <a:r>
                        <a:rPr lang="pl-PL" sz="1400" kern="1200" dirty="0" smtClean="0">
                          <a:solidFill>
                            <a:schemeClr val="dk1"/>
                          </a:solidFill>
                          <a:latin typeface="+mn-lt"/>
                          <a:ea typeface="+mn-ea"/>
                          <a:cs typeface="+mn-cs"/>
                        </a:rPr>
                        <a:t>(</a:t>
                      </a:r>
                      <a:r>
                        <a:rPr lang="pl-PL" sz="1400" kern="1200" dirty="0" err="1" smtClean="0">
                          <a:solidFill>
                            <a:schemeClr val="dk1"/>
                          </a:solidFill>
                          <a:latin typeface="+mn-lt"/>
                          <a:ea typeface="+mn-ea"/>
                          <a:cs typeface="+mn-cs"/>
                        </a:rPr>
                        <a:t>server</a:t>
                      </a:r>
                      <a:r>
                        <a:rPr lang="pl-PL" sz="1400" kern="1200" dirty="0" smtClean="0">
                          <a:solidFill>
                            <a:schemeClr val="dk1"/>
                          </a:solidFill>
                          <a:latin typeface="+mn-lt"/>
                          <a:ea typeface="+mn-ea"/>
                          <a:cs typeface="+mn-cs"/>
                        </a:rPr>
                        <a:t> </a:t>
                      </a:r>
                      <a:r>
                        <a:rPr lang="pl-PL" sz="1400" kern="1200" dirty="0" err="1" smtClean="0">
                          <a:solidFill>
                            <a:schemeClr val="dk1"/>
                          </a:solidFill>
                          <a:latin typeface="+mn-lt"/>
                          <a:ea typeface="+mn-ea"/>
                          <a:cs typeface="+mn-cs"/>
                        </a:rPr>
                        <a:t>scope</a:t>
                      </a:r>
                      <a:r>
                        <a:rPr lang="pl-PL" sz="1400" kern="1200" dirty="0" smtClean="0">
                          <a:solidFill>
                            <a:schemeClr val="dk1"/>
                          </a:solidFill>
                          <a:latin typeface="+mn-lt"/>
                          <a:ea typeface="+mn-ea"/>
                          <a:cs typeface="+mn-cs"/>
                        </a:rPr>
                        <a:t>)</a:t>
                      </a:r>
                      <a:endParaRPr lang="pl-PL" sz="1400" kern="1200" dirty="0">
                        <a:solidFill>
                          <a:schemeClr val="dk1"/>
                        </a:solidFill>
                        <a:latin typeface="+mn-lt"/>
                        <a:ea typeface="+mn-ea"/>
                        <a:cs typeface="+mn-cs"/>
                      </a:endParaRPr>
                    </a:p>
                  </a:txBody>
                  <a:tcPr marL="68580" marR="68580" marT="34290" marB="34290"/>
                </a:tc>
                <a:tc>
                  <a:txBody>
                    <a:bodyPr/>
                    <a:lstStyle/>
                    <a:p>
                      <a:r>
                        <a:rPr lang="pl-PL" sz="1000" dirty="0" smtClean="0"/>
                        <a:t>Uprawnienie do przełączania do</a:t>
                      </a:r>
                      <a:r>
                        <a:rPr lang="pl-PL" sz="1000" baseline="0" dirty="0" smtClean="0"/>
                        <a:t> </a:t>
                      </a:r>
                      <a:r>
                        <a:rPr lang="pl-PL" sz="1000" dirty="0" smtClean="0"/>
                        <a:t>kontekstu każdego loginu</a:t>
                      </a:r>
                      <a:endParaRPr lang="pl-PL" sz="1000" dirty="0"/>
                    </a:p>
                  </a:txBody>
                  <a:tcPr marL="68580" marR="68580" marT="34290" marB="34290"/>
                </a:tc>
              </a:tr>
              <a:tr h="480060">
                <a:tc>
                  <a:txBody>
                    <a:bodyPr/>
                    <a:lstStyle/>
                    <a:p>
                      <a:r>
                        <a:rPr lang="pl-PL" sz="1400" kern="1200" dirty="0" smtClean="0">
                          <a:solidFill>
                            <a:schemeClr val="dk1"/>
                          </a:solidFill>
                          <a:latin typeface="+mn-lt"/>
                          <a:ea typeface="+mn-ea"/>
                          <a:cs typeface="+mn-cs"/>
                        </a:rPr>
                        <a:t>SELECT ALL USER SECURABLES</a:t>
                      </a:r>
                    </a:p>
                    <a:p>
                      <a:r>
                        <a:rPr lang="pl-PL" sz="1400" kern="1200" dirty="0" smtClean="0">
                          <a:solidFill>
                            <a:schemeClr val="dk1"/>
                          </a:solidFill>
                          <a:latin typeface="+mn-lt"/>
                          <a:ea typeface="+mn-ea"/>
                          <a:cs typeface="+mn-cs"/>
                        </a:rPr>
                        <a:t>(</a:t>
                      </a:r>
                      <a:r>
                        <a:rPr lang="pl-PL" sz="1400" kern="1200" dirty="0" err="1" smtClean="0">
                          <a:solidFill>
                            <a:schemeClr val="dk1"/>
                          </a:solidFill>
                          <a:latin typeface="+mn-lt"/>
                          <a:ea typeface="+mn-ea"/>
                          <a:cs typeface="+mn-cs"/>
                        </a:rPr>
                        <a:t>server</a:t>
                      </a:r>
                      <a:r>
                        <a:rPr lang="pl-PL" sz="1400" kern="1200" baseline="0" dirty="0" smtClean="0">
                          <a:solidFill>
                            <a:schemeClr val="dk1"/>
                          </a:solidFill>
                          <a:latin typeface="+mn-lt"/>
                          <a:ea typeface="+mn-ea"/>
                          <a:cs typeface="+mn-cs"/>
                        </a:rPr>
                        <a:t> </a:t>
                      </a:r>
                      <a:r>
                        <a:rPr lang="pl-PL" sz="1400" kern="1200" baseline="0" dirty="0" err="1" smtClean="0">
                          <a:solidFill>
                            <a:schemeClr val="dk1"/>
                          </a:solidFill>
                          <a:latin typeface="+mn-lt"/>
                          <a:ea typeface="+mn-ea"/>
                          <a:cs typeface="+mn-cs"/>
                        </a:rPr>
                        <a:t>scope</a:t>
                      </a:r>
                      <a:r>
                        <a:rPr lang="pl-PL" sz="1400" kern="1200" dirty="0" smtClean="0">
                          <a:solidFill>
                            <a:schemeClr val="dk1"/>
                          </a:solidFill>
                          <a:latin typeface="+mn-lt"/>
                          <a:ea typeface="+mn-ea"/>
                          <a:cs typeface="+mn-cs"/>
                        </a:rPr>
                        <a:t>)</a:t>
                      </a:r>
                      <a:endParaRPr lang="pl-PL" sz="1400" kern="1200" dirty="0">
                        <a:solidFill>
                          <a:schemeClr val="dk1"/>
                        </a:solidFill>
                        <a:latin typeface="+mn-lt"/>
                        <a:ea typeface="+mn-ea"/>
                        <a:cs typeface="+mn-cs"/>
                      </a:endParaRPr>
                    </a:p>
                  </a:txBody>
                  <a:tcPr marL="68580" marR="68580" marT="34290" marB="34290"/>
                </a:tc>
                <a:tc>
                  <a:txBody>
                    <a:bodyPr/>
                    <a:lstStyle/>
                    <a:p>
                      <a:r>
                        <a:rPr lang="pl-PL" sz="1000" dirty="0" smtClean="0"/>
                        <a:t>Uprawnienie do odczytu danych we wszystkich obiektach, we wszystkich bazach danych do których login ma dostęp</a:t>
                      </a:r>
                      <a:endParaRPr lang="pl-PL" sz="1000" dirty="0"/>
                    </a:p>
                  </a:txBody>
                  <a:tcPr marL="68580" marR="68580" marT="34290" marB="34290"/>
                </a:tc>
              </a:tr>
              <a:tr h="377190">
                <a:tc>
                  <a:txBody>
                    <a:bodyPr/>
                    <a:lstStyle/>
                    <a:p>
                      <a:r>
                        <a:rPr lang="en-US" sz="1000" dirty="0" smtClean="0"/>
                        <a:t>ALTER ANY DATABASE EVENT SESSION</a:t>
                      </a:r>
                      <a:endParaRPr lang="pl-PL" sz="1000" dirty="0" smtClean="0"/>
                    </a:p>
                    <a:p>
                      <a:r>
                        <a:rPr lang="pl-PL" sz="1000" dirty="0" smtClean="0"/>
                        <a:t>(</a:t>
                      </a:r>
                      <a:r>
                        <a:rPr lang="pl-PL" sz="1000" dirty="0" err="1" smtClean="0"/>
                        <a:t>database</a:t>
                      </a:r>
                      <a:r>
                        <a:rPr lang="pl-PL" sz="1000" dirty="0" smtClean="0"/>
                        <a:t> </a:t>
                      </a:r>
                      <a:r>
                        <a:rPr lang="pl-PL" sz="1000" dirty="0" err="1" smtClean="0"/>
                        <a:t>scope</a:t>
                      </a:r>
                      <a:r>
                        <a:rPr lang="pl-PL" sz="1000" dirty="0" smtClean="0"/>
                        <a:t>)</a:t>
                      </a:r>
                      <a:endParaRPr lang="pl-PL" sz="1000" dirty="0"/>
                    </a:p>
                  </a:txBody>
                  <a:tcPr marL="68580" marR="68580" marT="34290" marB="34290"/>
                </a:tc>
                <a:tc>
                  <a:txBody>
                    <a:bodyPr/>
                    <a:lstStyle/>
                    <a:p>
                      <a:r>
                        <a:rPr lang="pl-PL" sz="1000" dirty="0" smtClean="0"/>
                        <a:t>Uprawnienie nadawane użytkownikom/ rolom bazodanowych, do</a:t>
                      </a:r>
                      <a:r>
                        <a:rPr lang="pl-PL" sz="1000" baseline="0" dirty="0" smtClean="0"/>
                        <a:t> modyfikacji sesji XE</a:t>
                      </a:r>
                      <a:endParaRPr lang="pl-PL" sz="1000" dirty="0"/>
                    </a:p>
                  </a:txBody>
                  <a:tcPr marL="68580" marR="68580" marT="34290" marB="34290"/>
                </a:tc>
              </a:tr>
            </a:tbl>
          </a:graphicData>
        </a:graphic>
      </p:graphicFrame>
      <p:sp>
        <p:nvSpPr>
          <p:cNvPr id="5" name="TextBox 4"/>
          <p:cNvSpPr txBox="1"/>
          <p:nvPr/>
        </p:nvSpPr>
        <p:spPr>
          <a:xfrm>
            <a:off x="701387" y="4823980"/>
            <a:ext cx="7651903" cy="300082"/>
          </a:xfrm>
          <a:prstGeom prst="rect">
            <a:avLst/>
          </a:prstGeom>
          <a:noFill/>
        </p:spPr>
        <p:txBody>
          <a:bodyPr wrap="none" rtlCol="0">
            <a:spAutoFit/>
          </a:bodyPr>
          <a:lstStyle/>
          <a:p>
            <a:r>
              <a:rPr lang="pl-PL" sz="1350" dirty="0"/>
              <a:t>Nowe uprawnienia = lepsze przydzielanie uprawnień podmiotom zabezpieczeń nie należącym do </a:t>
            </a:r>
            <a:r>
              <a:rPr lang="pl-PL" sz="1350" dirty="0" err="1"/>
              <a:t>sysadmin</a:t>
            </a:r>
            <a:endParaRPr lang="pl-PL" sz="1350" dirty="0"/>
          </a:p>
        </p:txBody>
      </p:sp>
    </p:spTree>
    <p:extLst>
      <p:ext uri="{BB962C8B-B14F-4D97-AF65-F5344CB8AC3E}">
        <p14:creationId xmlns:p14="http://schemas.microsoft.com/office/powerpoint/2010/main" val="3586495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DEMO - Uprawnienia</a:t>
            </a:r>
            <a:endParaRPr lang="pl-PL" dirty="0"/>
          </a:p>
        </p:txBody>
      </p:sp>
      <p:sp>
        <p:nvSpPr>
          <p:cNvPr id="3" name="Content Placeholder 2"/>
          <p:cNvSpPr>
            <a:spLocks noGrp="1"/>
          </p:cNvSpPr>
          <p:nvPr>
            <p:ph idx="1"/>
          </p:nvPr>
        </p:nvSpPr>
        <p:spPr>
          <a:xfrm>
            <a:off x="628650" y="2212181"/>
            <a:ext cx="7886700" cy="3263504"/>
          </a:xfrm>
        </p:spPr>
        <p:txBody>
          <a:bodyPr/>
          <a:lstStyle/>
          <a:p>
            <a:pPr marL="0" indent="0">
              <a:buNone/>
            </a:pPr>
            <a:r>
              <a:rPr lang="pl-PL" dirty="0" smtClean="0"/>
              <a:t>Przykłady scenariuszy użycia nowych uprawnień</a:t>
            </a:r>
          </a:p>
          <a:p>
            <a:pPr marL="385763" indent="-385763">
              <a:buFont typeface="+mj-lt"/>
              <a:buAutoNum type="alphaUcPeriod"/>
            </a:pPr>
            <a:r>
              <a:rPr lang="pl-PL" dirty="0" smtClean="0"/>
              <a:t>Nowak jest administratorem ale ma nie mieć dostępu do </a:t>
            </a:r>
            <a:r>
              <a:rPr lang="pl-PL" b="1" dirty="0" smtClean="0"/>
              <a:t>danych</a:t>
            </a:r>
            <a:r>
              <a:rPr lang="pl-PL" dirty="0" smtClean="0"/>
              <a:t> w żadnej z baz</a:t>
            </a:r>
          </a:p>
          <a:p>
            <a:pPr marL="385763" indent="-385763">
              <a:buFont typeface="+mj-lt"/>
              <a:buAutoNum type="alphaUcPeriod"/>
            </a:pPr>
            <a:r>
              <a:rPr lang="pl-PL" dirty="0" smtClean="0"/>
              <a:t>Kowalski – audytor – ma mieć dostęp do danych we wszystkich bazach ale nie może mieć uprawnień administracyjnych</a:t>
            </a:r>
            <a:endParaRPr lang="pl-PL" dirty="0"/>
          </a:p>
        </p:txBody>
      </p:sp>
    </p:spTree>
    <p:extLst>
      <p:ext uri="{BB962C8B-B14F-4D97-AF65-F5344CB8AC3E}">
        <p14:creationId xmlns:p14="http://schemas.microsoft.com/office/powerpoint/2010/main" val="1952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Szyfrowanie kopii zapasowych</a:t>
            </a:r>
            <a:endParaRPr lang="pl-PL" dirty="0"/>
          </a:p>
        </p:txBody>
      </p:sp>
      <p:sp>
        <p:nvSpPr>
          <p:cNvPr id="3" name="Content Placeholder 2"/>
          <p:cNvSpPr>
            <a:spLocks noGrp="1"/>
          </p:cNvSpPr>
          <p:nvPr>
            <p:ph idx="1"/>
          </p:nvPr>
        </p:nvSpPr>
        <p:spPr/>
        <p:txBody>
          <a:bodyPr>
            <a:normAutofit/>
          </a:bodyPr>
          <a:lstStyle/>
          <a:p>
            <a:r>
              <a:rPr lang="pl-PL" dirty="0"/>
              <a:t>Podnosi bezpieczeństwo kopii zapasowych, przechowywanych poza instancją (np. usługi chmurowe)</a:t>
            </a:r>
          </a:p>
          <a:p>
            <a:r>
              <a:rPr lang="pl-PL" dirty="0"/>
              <a:t>Klucze szyfrujące mogą być przechowywane </a:t>
            </a:r>
            <a:r>
              <a:rPr lang="pl-PL" dirty="0" smtClean="0"/>
              <a:t>lokalnie, </a:t>
            </a:r>
            <a:r>
              <a:rPr lang="pl-PL" dirty="0"/>
              <a:t>podczas gdy kopia zapasowa - w chmurze. Szyfrując kopię zapasową nie musimy jednocześnie szyfrować całej bazy danych </a:t>
            </a:r>
            <a:r>
              <a:rPr lang="pl-PL" dirty="0" smtClean="0"/>
              <a:t>(np. Transparent </a:t>
            </a:r>
            <a:r>
              <a:rPr lang="pl-PL" dirty="0"/>
              <a:t>Data </a:t>
            </a:r>
            <a:r>
              <a:rPr lang="pl-PL" dirty="0" err="1" smtClean="0"/>
              <a:t>Encryption</a:t>
            </a:r>
            <a:r>
              <a:rPr lang="pl-PL" dirty="0" smtClean="0"/>
              <a:t>)</a:t>
            </a:r>
          </a:p>
          <a:p>
            <a:r>
              <a:rPr lang="pl-PL" dirty="0" smtClean="0"/>
              <a:t>Wspierane algorytmy:</a:t>
            </a:r>
          </a:p>
          <a:p>
            <a:pPr lvl="1"/>
            <a:r>
              <a:rPr lang="pl-PL" dirty="0" smtClean="0"/>
              <a:t>AES 128</a:t>
            </a:r>
          </a:p>
          <a:p>
            <a:pPr lvl="1"/>
            <a:r>
              <a:rPr lang="pl-PL" dirty="0" smtClean="0"/>
              <a:t>AES 192</a:t>
            </a:r>
          </a:p>
          <a:p>
            <a:pPr lvl="1"/>
            <a:r>
              <a:rPr lang="pl-PL" dirty="0" smtClean="0"/>
              <a:t>AES 256</a:t>
            </a:r>
          </a:p>
          <a:p>
            <a:pPr lvl="1"/>
            <a:r>
              <a:rPr lang="pl-PL" dirty="0" smtClean="0"/>
              <a:t>3DES</a:t>
            </a:r>
          </a:p>
          <a:p>
            <a:endParaRPr lang="pl-PL" dirty="0" smtClean="0"/>
          </a:p>
          <a:p>
            <a:endParaRPr lang="pl-PL" dirty="0"/>
          </a:p>
          <a:p>
            <a:endParaRPr lang="pl-PL" dirty="0"/>
          </a:p>
        </p:txBody>
      </p:sp>
    </p:spTree>
    <p:extLst>
      <p:ext uri="{BB962C8B-B14F-4D97-AF65-F5344CB8AC3E}">
        <p14:creationId xmlns:p14="http://schemas.microsoft.com/office/powerpoint/2010/main" val="1109980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Szyfrowanie kopii zapasowych</a:t>
            </a:r>
            <a:br>
              <a:rPr lang="pl-PL" dirty="0" smtClean="0"/>
            </a:br>
            <a:r>
              <a:rPr lang="pl-PL" sz="2400" dirty="0"/>
              <a:t>SKŁADNIA</a:t>
            </a:r>
            <a:endParaRPr lang="pl-PL" b="1" dirty="0"/>
          </a:p>
        </p:txBody>
      </p:sp>
      <p:sp>
        <p:nvSpPr>
          <p:cNvPr id="3" name="Content Placeholder 2"/>
          <p:cNvSpPr>
            <a:spLocks noGrp="1"/>
          </p:cNvSpPr>
          <p:nvPr>
            <p:ph idx="1"/>
          </p:nvPr>
        </p:nvSpPr>
        <p:spPr/>
        <p:txBody>
          <a:bodyPr>
            <a:normAutofit/>
          </a:bodyPr>
          <a:lstStyle/>
          <a:p>
            <a:pPr marL="0" indent="0">
              <a:buNone/>
            </a:pPr>
            <a:r>
              <a:rPr lang="pl-PL" sz="1500" dirty="0">
                <a:latin typeface="Consolas" panose="020B0609020204030204" pitchFamily="49" charset="0"/>
                <a:cs typeface="Consolas" panose="020B0609020204030204" pitchFamily="49" charset="0"/>
              </a:rPr>
              <a:t>BACKUP DATABASE &lt;</a:t>
            </a:r>
            <a:r>
              <a:rPr lang="pl-PL" sz="1500" dirty="0" err="1">
                <a:latin typeface="Consolas" panose="020B0609020204030204" pitchFamily="49" charset="0"/>
                <a:cs typeface="Consolas" panose="020B0609020204030204" pitchFamily="49" charset="0"/>
              </a:rPr>
              <a:t>database_name</a:t>
            </a:r>
            <a:r>
              <a:rPr lang="pl-PL" sz="1500" dirty="0">
                <a:latin typeface="Consolas" panose="020B0609020204030204" pitchFamily="49" charset="0"/>
                <a:cs typeface="Consolas" panose="020B0609020204030204" pitchFamily="49" charset="0"/>
              </a:rPr>
              <a:t>&gt; </a:t>
            </a:r>
          </a:p>
          <a:p>
            <a:pPr marL="0" indent="0">
              <a:buNone/>
            </a:pPr>
            <a:r>
              <a:rPr lang="pl-PL" sz="1500" dirty="0">
                <a:latin typeface="Consolas" panose="020B0609020204030204" pitchFamily="49" charset="0"/>
                <a:cs typeface="Consolas" panose="020B0609020204030204" pitchFamily="49" charset="0"/>
              </a:rPr>
              <a:t>  TO &lt;</a:t>
            </a:r>
            <a:r>
              <a:rPr lang="pl-PL" sz="1500" dirty="0" err="1">
                <a:latin typeface="Consolas" panose="020B0609020204030204" pitchFamily="49" charset="0"/>
                <a:cs typeface="Consolas" panose="020B0609020204030204" pitchFamily="49" charset="0"/>
              </a:rPr>
              <a:t>backup_device</a:t>
            </a:r>
            <a:r>
              <a:rPr lang="pl-PL" sz="1500" dirty="0">
                <a:latin typeface="Consolas" panose="020B0609020204030204" pitchFamily="49" charset="0"/>
                <a:cs typeface="Consolas" panose="020B0609020204030204" pitchFamily="49" charset="0"/>
              </a:rPr>
              <a:t>&gt; = &lt;</a:t>
            </a:r>
            <a:r>
              <a:rPr lang="pl-PL" sz="1500" dirty="0" err="1">
                <a:latin typeface="Consolas" panose="020B0609020204030204" pitchFamily="49" charset="0"/>
                <a:cs typeface="Consolas" panose="020B0609020204030204" pitchFamily="49" charset="0"/>
              </a:rPr>
              <a:t>path</a:t>
            </a:r>
            <a:r>
              <a:rPr lang="pl-PL" sz="1500" dirty="0">
                <a:latin typeface="Consolas" panose="020B0609020204030204" pitchFamily="49" charset="0"/>
                <a:cs typeface="Consolas" panose="020B0609020204030204" pitchFamily="49" charset="0"/>
              </a:rPr>
              <a:t>&gt; </a:t>
            </a:r>
          </a:p>
          <a:p>
            <a:pPr marL="0" indent="0">
              <a:buNone/>
            </a:pPr>
            <a:r>
              <a:rPr lang="pl-PL" sz="1500" dirty="0">
                <a:latin typeface="Consolas" panose="020B0609020204030204" pitchFamily="49" charset="0"/>
                <a:cs typeface="Consolas" panose="020B0609020204030204" pitchFamily="49" charset="0"/>
              </a:rPr>
              <a:t>--</a:t>
            </a:r>
            <a:r>
              <a:rPr lang="pl-PL" sz="1500" dirty="0" err="1">
                <a:latin typeface="Consolas" panose="020B0609020204030204" pitchFamily="49" charset="0"/>
                <a:cs typeface="Consolas" panose="020B0609020204030204" pitchFamily="49" charset="0"/>
              </a:rPr>
              <a:t>Encryption</a:t>
            </a:r>
            <a:r>
              <a:rPr lang="pl-PL" sz="1500" dirty="0">
                <a:latin typeface="Consolas" panose="020B0609020204030204" pitchFamily="49" charset="0"/>
                <a:cs typeface="Consolas" panose="020B0609020204030204" pitchFamily="49" charset="0"/>
              </a:rPr>
              <a:t> </a:t>
            </a:r>
            <a:r>
              <a:rPr lang="pl-PL" sz="1500" dirty="0" err="1">
                <a:latin typeface="Consolas" panose="020B0609020204030204" pitchFamily="49" charset="0"/>
                <a:cs typeface="Consolas" panose="020B0609020204030204" pitchFamily="49" charset="0"/>
              </a:rPr>
              <a:t>Options</a:t>
            </a:r>
            <a:endParaRPr lang="pl-PL" sz="1500" dirty="0">
              <a:latin typeface="Consolas" panose="020B0609020204030204" pitchFamily="49" charset="0"/>
              <a:cs typeface="Consolas" panose="020B0609020204030204" pitchFamily="49" charset="0"/>
            </a:endParaRPr>
          </a:p>
          <a:p>
            <a:pPr marL="0" indent="0">
              <a:buNone/>
            </a:pPr>
            <a:r>
              <a:rPr lang="pl-PL" sz="1500" b="1" dirty="0">
                <a:solidFill>
                  <a:srgbClr val="FF0000"/>
                </a:solidFill>
                <a:latin typeface="Consolas" panose="020B0609020204030204" pitchFamily="49" charset="0"/>
                <a:cs typeface="Consolas" panose="020B0609020204030204" pitchFamily="49" charset="0"/>
              </a:rPr>
              <a:t>WITH ENCRYPTION (</a:t>
            </a:r>
          </a:p>
          <a:p>
            <a:pPr marL="0" indent="0">
              <a:buNone/>
            </a:pPr>
            <a:r>
              <a:rPr lang="pl-PL" sz="1500" b="1" dirty="0">
                <a:solidFill>
                  <a:srgbClr val="FF0000"/>
                </a:solidFill>
                <a:latin typeface="Consolas" panose="020B0609020204030204" pitchFamily="49" charset="0"/>
                <a:cs typeface="Consolas" panose="020B0609020204030204" pitchFamily="49" charset="0"/>
              </a:rPr>
              <a:t>ALGORITHM = { AES_128 | AES_192 | AES_256 | TRIPLE_DES_3KEY } </a:t>
            </a:r>
            <a:r>
              <a:rPr lang="pl-PL" sz="1500" dirty="0">
                <a:latin typeface="Consolas" panose="020B0609020204030204" pitchFamily="49" charset="0"/>
                <a:cs typeface="Consolas" panose="020B0609020204030204" pitchFamily="49" charset="0"/>
              </a:rPr>
              <a:t>,</a:t>
            </a:r>
          </a:p>
          <a:p>
            <a:pPr marL="0" indent="0">
              <a:buNone/>
            </a:pPr>
            <a:r>
              <a:rPr lang="pl-PL" sz="1500" dirty="0">
                <a:latin typeface="Consolas" panose="020B0609020204030204" pitchFamily="49" charset="0"/>
                <a:cs typeface="Consolas" panose="020B0609020204030204" pitchFamily="49" charset="0"/>
              </a:rPr>
              <a:t>	</a:t>
            </a:r>
            <a:r>
              <a:rPr lang="pl-PL" sz="1500" b="1" dirty="0">
                <a:solidFill>
                  <a:srgbClr val="FF0000"/>
                </a:solidFill>
                <a:latin typeface="Consolas" panose="020B0609020204030204" pitchFamily="49" charset="0"/>
                <a:cs typeface="Consolas" panose="020B0609020204030204" pitchFamily="49" charset="0"/>
              </a:rPr>
              <a:t>{ SERVER CERTIFICATE = </a:t>
            </a:r>
            <a:r>
              <a:rPr lang="pl-PL" sz="1500" b="1" dirty="0" err="1">
                <a:solidFill>
                  <a:srgbClr val="FF0000"/>
                </a:solidFill>
                <a:latin typeface="Consolas" panose="020B0609020204030204" pitchFamily="49" charset="0"/>
                <a:cs typeface="Consolas" panose="020B0609020204030204" pitchFamily="49" charset="0"/>
              </a:rPr>
              <a:t>Encryptor_Name</a:t>
            </a:r>
            <a:r>
              <a:rPr lang="pl-PL" sz="1500" b="1" dirty="0">
                <a:solidFill>
                  <a:srgbClr val="FF0000"/>
                </a:solidFill>
                <a:latin typeface="Consolas" panose="020B0609020204030204" pitchFamily="49" charset="0"/>
                <a:cs typeface="Consolas" panose="020B0609020204030204" pitchFamily="49" charset="0"/>
              </a:rPr>
              <a:t> | </a:t>
            </a:r>
          </a:p>
          <a:p>
            <a:pPr marL="0" indent="0">
              <a:buNone/>
            </a:pPr>
            <a:r>
              <a:rPr lang="pl-PL" sz="1500" b="1" dirty="0">
                <a:solidFill>
                  <a:srgbClr val="FF0000"/>
                </a:solidFill>
                <a:latin typeface="Consolas" panose="020B0609020204030204" pitchFamily="49" charset="0"/>
                <a:cs typeface="Consolas" panose="020B0609020204030204" pitchFamily="49" charset="0"/>
              </a:rPr>
              <a:t>	  SERVER ASYMMETRIC KEY = </a:t>
            </a:r>
            <a:r>
              <a:rPr lang="pl-PL" sz="1500" b="1" dirty="0" err="1">
                <a:solidFill>
                  <a:srgbClr val="FF0000"/>
                </a:solidFill>
                <a:latin typeface="Consolas" panose="020B0609020204030204" pitchFamily="49" charset="0"/>
                <a:cs typeface="Consolas" panose="020B0609020204030204" pitchFamily="49" charset="0"/>
              </a:rPr>
              <a:t>Encryptor_Name</a:t>
            </a:r>
            <a:r>
              <a:rPr lang="pl-PL" sz="1500" b="1" dirty="0">
                <a:solidFill>
                  <a:srgbClr val="FF0000"/>
                </a:solidFill>
                <a:latin typeface="Consolas" panose="020B0609020204030204" pitchFamily="49" charset="0"/>
                <a:cs typeface="Consolas" panose="020B0609020204030204" pitchFamily="49" charset="0"/>
              </a:rPr>
              <a:t> }</a:t>
            </a:r>
          </a:p>
          <a:p>
            <a:pPr marL="0" indent="0">
              <a:buNone/>
            </a:pPr>
            <a:r>
              <a:rPr lang="pl-PL" sz="1500" dirty="0">
                <a:latin typeface="Consolas" panose="020B0609020204030204" pitchFamily="49" charset="0"/>
                <a:cs typeface="Consolas" panose="020B0609020204030204" pitchFamily="49" charset="0"/>
              </a:rPr>
              <a:t>);</a:t>
            </a:r>
          </a:p>
          <a:p>
            <a:pPr marL="0" indent="0">
              <a:buNone/>
            </a:pPr>
            <a:r>
              <a:rPr lang="pl-PL" sz="1500" dirty="0">
                <a:latin typeface="Consolas" panose="020B0609020204030204" pitchFamily="49" charset="0"/>
                <a:cs typeface="Consolas" panose="020B0609020204030204" pitchFamily="49" charset="0"/>
              </a:rPr>
              <a:t> </a:t>
            </a:r>
          </a:p>
          <a:p>
            <a:pPr marL="0" indent="0">
              <a:buNone/>
            </a:pPr>
            <a:r>
              <a:rPr lang="pl-PL" sz="1500" dirty="0">
                <a:latin typeface="Consolas" panose="020B0609020204030204" pitchFamily="49" charset="0"/>
                <a:cs typeface="Consolas" panose="020B0609020204030204" pitchFamily="49" charset="0"/>
              </a:rPr>
              <a:t>RESTORE – bez zmian  </a:t>
            </a:r>
          </a:p>
        </p:txBody>
      </p:sp>
    </p:spTree>
    <p:extLst>
      <p:ext uri="{BB962C8B-B14F-4D97-AF65-F5344CB8AC3E}">
        <p14:creationId xmlns:p14="http://schemas.microsoft.com/office/powerpoint/2010/main" val="4290671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Agenda</a:t>
            </a:r>
            <a:endParaRPr lang="pl-PL" dirty="0"/>
          </a:p>
        </p:txBody>
      </p:sp>
      <p:sp>
        <p:nvSpPr>
          <p:cNvPr id="3" name="Content Placeholder 2"/>
          <p:cNvSpPr>
            <a:spLocks noGrp="1"/>
          </p:cNvSpPr>
          <p:nvPr>
            <p:ph idx="1"/>
          </p:nvPr>
        </p:nvSpPr>
        <p:spPr/>
        <p:txBody>
          <a:bodyPr>
            <a:normAutofit/>
          </a:bodyPr>
          <a:lstStyle/>
          <a:p>
            <a:r>
              <a:rPr lang="pl-PL" dirty="0" smtClean="0"/>
              <a:t>O czym nie będzie a jest nowe </a:t>
            </a:r>
            <a:r>
              <a:rPr lang="pl-PL" dirty="0" smtClean="0">
                <a:sym typeface="Wingdings" panose="05000000000000000000" pitchFamily="2" charset="2"/>
              </a:rPr>
              <a:t></a:t>
            </a:r>
            <a:endParaRPr lang="pl-PL" dirty="0" smtClean="0"/>
          </a:p>
          <a:p>
            <a:r>
              <a:rPr lang="pl-PL" dirty="0"/>
              <a:t>Definicje </a:t>
            </a:r>
            <a:r>
              <a:rPr lang="pl-PL" dirty="0" smtClean="0"/>
              <a:t>indeksów </a:t>
            </a:r>
            <a:r>
              <a:rPr lang="pl-PL" dirty="0" err="1" smtClean="0"/>
              <a:t>inline</a:t>
            </a:r>
            <a:endParaRPr lang="pl-PL" dirty="0" smtClean="0"/>
          </a:p>
          <a:p>
            <a:r>
              <a:rPr lang="pl-PL" dirty="0" smtClean="0"/>
              <a:t>Nowości w bezpieczeństwie</a:t>
            </a:r>
          </a:p>
          <a:p>
            <a:pPr lvl="1"/>
            <a:r>
              <a:rPr lang="pl-PL" dirty="0" smtClean="0"/>
              <a:t>Nowe uprawnienia</a:t>
            </a:r>
          </a:p>
          <a:p>
            <a:pPr lvl="1"/>
            <a:r>
              <a:rPr lang="pl-PL" dirty="0" smtClean="0"/>
              <a:t>Szyfrowanie kopii zapasowych</a:t>
            </a:r>
          </a:p>
          <a:p>
            <a:r>
              <a:rPr lang="pl-PL" dirty="0" err="1" smtClean="0"/>
              <a:t>Buffer</a:t>
            </a:r>
            <a:r>
              <a:rPr lang="pl-PL" dirty="0" smtClean="0"/>
              <a:t> </a:t>
            </a:r>
            <a:r>
              <a:rPr lang="pl-PL" dirty="0" err="1" smtClean="0"/>
              <a:t>Pool</a:t>
            </a:r>
            <a:r>
              <a:rPr lang="pl-PL" dirty="0" smtClean="0"/>
              <a:t> Extension</a:t>
            </a:r>
          </a:p>
          <a:p>
            <a:r>
              <a:rPr lang="pl-PL" dirty="0" smtClean="0"/>
              <a:t>Hybrydowe rozwiązania SQL Server 2014 i Microsoft </a:t>
            </a:r>
            <a:r>
              <a:rPr lang="pl-PL" dirty="0" err="1" smtClean="0"/>
              <a:t>Azure</a:t>
            </a:r>
            <a:endParaRPr lang="pl-PL" dirty="0" smtClean="0"/>
          </a:p>
          <a:p>
            <a:pPr lvl="1"/>
            <a:r>
              <a:rPr lang="pl-PL" dirty="0" err="1" smtClean="0"/>
              <a:t>Always</a:t>
            </a:r>
            <a:r>
              <a:rPr lang="pl-PL" dirty="0" smtClean="0"/>
              <a:t>-On i VM</a:t>
            </a:r>
          </a:p>
          <a:p>
            <a:pPr lvl="1"/>
            <a:r>
              <a:rPr lang="pl-PL" dirty="0" smtClean="0"/>
              <a:t>Backup</a:t>
            </a:r>
          </a:p>
          <a:p>
            <a:pPr lvl="1"/>
            <a:r>
              <a:rPr lang="pl-PL" dirty="0" smtClean="0"/>
              <a:t>Smart-Backup</a:t>
            </a:r>
          </a:p>
          <a:p>
            <a:pPr lvl="1"/>
            <a:r>
              <a:rPr lang="pl-PL" dirty="0" smtClean="0"/>
              <a:t>Lokalizacja plików</a:t>
            </a:r>
          </a:p>
        </p:txBody>
      </p:sp>
    </p:spTree>
    <p:extLst>
      <p:ext uri="{BB962C8B-B14F-4D97-AF65-F5344CB8AC3E}">
        <p14:creationId xmlns:p14="http://schemas.microsoft.com/office/powerpoint/2010/main" val="175425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pl-PL" dirty="0" err="1" smtClean="0"/>
              <a:t>msdb.dbo.backupset</a:t>
            </a:r>
            <a:endParaRPr lang="pl-PL" dirty="0" smtClean="0"/>
          </a:p>
          <a:p>
            <a:endParaRPr lang="pl-PL" dirty="0" smtClean="0"/>
          </a:p>
          <a:p>
            <a:pPr marL="0" indent="0">
              <a:buNone/>
            </a:pPr>
            <a:endParaRPr lang="pl-PL" dirty="0" smtClean="0"/>
          </a:p>
          <a:p>
            <a:endParaRPr lang="pl-PL" dirty="0" smtClean="0"/>
          </a:p>
          <a:p>
            <a:r>
              <a:rPr lang="pl-PL" dirty="0" err="1" smtClean="0"/>
              <a:t>msdb.dbo.backupmediaset</a:t>
            </a:r>
            <a:endParaRPr lang="pl-PL" dirty="0" smtClean="0"/>
          </a:p>
        </p:txBody>
      </p:sp>
      <p:sp>
        <p:nvSpPr>
          <p:cNvPr id="2" name="Title 1"/>
          <p:cNvSpPr>
            <a:spLocks noGrp="1"/>
          </p:cNvSpPr>
          <p:nvPr>
            <p:ph type="title"/>
          </p:nvPr>
        </p:nvSpPr>
        <p:spPr/>
        <p:txBody>
          <a:bodyPr/>
          <a:lstStyle/>
          <a:p>
            <a:r>
              <a:rPr lang="pl-PL" dirty="0" smtClean="0"/>
              <a:t>Szyfrowanie kopii zapasowych</a:t>
            </a:r>
            <a:br>
              <a:rPr lang="pl-PL" dirty="0" smtClean="0"/>
            </a:br>
            <a:r>
              <a:rPr lang="pl-PL" sz="2400" dirty="0"/>
              <a:t>ZMIANY W WIDOKACH SYSTEMOWYCH</a:t>
            </a:r>
            <a:endParaRPr lang="pl-PL" dirty="0"/>
          </a:p>
        </p:txBody>
      </p:sp>
      <p:graphicFrame>
        <p:nvGraphicFramePr>
          <p:cNvPr id="11" name="Table 10"/>
          <p:cNvGraphicFramePr>
            <a:graphicFrameLocks noGrp="1"/>
          </p:cNvGraphicFramePr>
          <p:nvPr>
            <p:extLst>
              <p:ext uri="{D42A27DB-BD31-4B8C-83A1-F6EECF244321}">
                <p14:modId xmlns:p14="http://schemas.microsoft.com/office/powerpoint/2010/main" val="3104366839"/>
              </p:ext>
            </p:extLst>
          </p:nvPr>
        </p:nvGraphicFramePr>
        <p:xfrm>
          <a:off x="838200" y="2057400"/>
          <a:ext cx="3685329" cy="960120"/>
        </p:xfrm>
        <a:graphic>
          <a:graphicData uri="http://schemas.openxmlformats.org/drawingml/2006/table">
            <a:tbl>
              <a:tblPr/>
              <a:tblGrid>
                <a:gridCol w="678942"/>
                <a:gridCol w="567157"/>
                <a:gridCol w="683057"/>
                <a:gridCol w="1025129"/>
                <a:gridCol w="731044"/>
              </a:tblGrid>
              <a:tr h="190500">
                <a:tc>
                  <a:txBody>
                    <a:bodyPr/>
                    <a:lstStyle/>
                    <a:p>
                      <a:pPr marL="0" marR="0" fontAlgn="t">
                        <a:spcBef>
                          <a:spcPts val="0"/>
                        </a:spcBef>
                        <a:spcAft>
                          <a:spcPts val="0"/>
                        </a:spcAft>
                      </a:pPr>
                      <a:r>
                        <a:rPr lang="en-US" sz="800" dirty="0" err="1">
                          <a:solidFill>
                            <a:srgbClr val="000000"/>
                          </a:solidFill>
                          <a:effectLst/>
                          <a:latin typeface="Segoe UI" panose="020B0502040204020203" pitchFamily="34" charset="0"/>
                        </a:rPr>
                        <a:t>backup_set_id</a:t>
                      </a:r>
                      <a:endParaRPr lang="en-US" sz="800" dirty="0">
                        <a:solidFill>
                          <a:srgbClr val="000000"/>
                        </a:solidFill>
                        <a:effectLst/>
                        <a:latin typeface="Segoe UI" panose="020B0502040204020203" pitchFamily="34" charset="0"/>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name</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key_algorithm</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encryptor_thumbprint</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encryptor_type</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90500">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3</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Full Backup</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A8141A"/>
                          </a:solidFill>
                          <a:effectLst/>
                          <a:latin typeface="Segoe UI" panose="020B0502040204020203" pitchFamily="34" charset="0"/>
                        </a:rPr>
                        <a:t>NULL</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A8141A"/>
                          </a:solidFill>
                          <a:effectLst/>
                          <a:latin typeface="Segoe UI" panose="020B0502040204020203" pitchFamily="34" charset="0"/>
                        </a:rPr>
                        <a:t>NULL</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A8141A"/>
                          </a:solidFill>
                          <a:effectLst/>
                          <a:latin typeface="Segoe UI" panose="020B0502040204020203" pitchFamily="34" charset="0"/>
                        </a:rPr>
                        <a:t>NULL</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90500">
                <a:tc>
                  <a:txBody>
                    <a:bodyPr/>
                    <a:lstStyle/>
                    <a:p>
                      <a:pPr marL="0" marR="0" fontAlgn="t">
                        <a:spcBef>
                          <a:spcPts val="0"/>
                        </a:spcBef>
                        <a:spcAft>
                          <a:spcPts val="0"/>
                        </a:spcAft>
                      </a:pPr>
                      <a:r>
                        <a:rPr lang="en-US" sz="800" dirty="0">
                          <a:solidFill>
                            <a:srgbClr val="505050"/>
                          </a:solidFill>
                          <a:effectLst/>
                          <a:latin typeface="Segoe UI" panose="020B0502040204020203" pitchFamily="34" charset="0"/>
                        </a:rPr>
                        <a:t>4</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Full Backup</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A8141A"/>
                          </a:solidFill>
                          <a:effectLst/>
                          <a:latin typeface="Segoe UI" panose="020B0502040204020203" pitchFamily="34" charset="0"/>
                        </a:rPr>
                        <a:t>aes_256</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A8141A"/>
                          </a:solidFill>
                          <a:effectLst/>
                          <a:latin typeface="Segoe UI" panose="020B0502040204020203" pitchFamily="34" charset="0"/>
                        </a:rPr>
                        <a:t>0x00B1BD62DAA0196</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dirty="0">
                          <a:solidFill>
                            <a:srgbClr val="A8141A"/>
                          </a:solidFill>
                          <a:effectLst/>
                          <a:latin typeface="Segoe UI" panose="020B0502040204020203" pitchFamily="34" charset="0"/>
                        </a:rPr>
                        <a:t>CERTIFICATE</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nvPr>
        </p:nvGraphicFramePr>
        <p:xfrm>
          <a:off x="878901" y="3800031"/>
          <a:ext cx="2995205" cy="716280"/>
        </p:xfrm>
        <a:graphic>
          <a:graphicData uri="http://schemas.openxmlformats.org/drawingml/2006/table">
            <a:tbl>
              <a:tblPr/>
              <a:tblGrid>
                <a:gridCol w="637109"/>
                <a:gridCol w="1053704"/>
                <a:gridCol w="700888"/>
                <a:gridCol w="603504"/>
              </a:tblGrid>
              <a:tr h="190500">
                <a:tc>
                  <a:txBody>
                    <a:bodyPr/>
                    <a:lstStyle/>
                    <a:p>
                      <a:pPr marL="0" marR="0" fontAlgn="t">
                        <a:spcBef>
                          <a:spcPts val="0"/>
                        </a:spcBef>
                        <a:spcAft>
                          <a:spcPts val="0"/>
                        </a:spcAft>
                      </a:pPr>
                      <a:r>
                        <a:rPr lang="en-US" sz="800" dirty="0" err="1">
                          <a:solidFill>
                            <a:srgbClr val="000000"/>
                          </a:solidFill>
                          <a:effectLst/>
                          <a:latin typeface="Segoe UI" panose="020B0502040204020203" pitchFamily="34" charset="0"/>
                        </a:rPr>
                        <a:t>media_set_id</a:t>
                      </a:r>
                      <a:endParaRPr lang="en-US" sz="800" dirty="0">
                        <a:solidFill>
                          <a:srgbClr val="000000"/>
                        </a:solidFill>
                        <a:effectLst/>
                        <a:latin typeface="Segoe UI" panose="020B0502040204020203" pitchFamily="34" charset="0"/>
                      </a:endParaRP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is_password_protected</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is_compressed</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000000"/>
                          </a:solidFill>
                          <a:effectLst/>
                          <a:latin typeface="Segoe UI" panose="020B0502040204020203" pitchFamily="34" charset="0"/>
                        </a:rPr>
                        <a:t>is_encrypted</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90500">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3</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1</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A8141A"/>
                          </a:solidFill>
                          <a:effectLst/>
                          <a:latin typeface="Segoe UI" panose="020B0502040204020203" pitchFamily="34" charset="0"/>
                        </a:rPr>
                        <a:t>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90500">
                <a:tc>
                  <a:txBody>
                    <a:bodyPr/>
                    <a:lstStyle/>
                    <a:p>
                      <a:pPr marL="0" marR="0" fontAlgn="t">
                        <a:spcBef>
                          <a:spcPts val="0"/>
                        </a:spcBef>
                        <a:spcAft>
                          <a:spcPts val="0"/>
                        </a:spcAft>
                      </a:pPr>
                      <a:r>
                        <a:rPr lang="en-US" sz="800" dirty="0">
                          <a:solidFill>
                            <a:srgbClr val="505050"/>
                          </a:solidFill>
                          <a:effectLst/>
                          <a:latin typeface="Segoe UI" panose="020B0502040204020203" pitchFamily="34" charset="0"/>
                        </a:rPr>
                        <a:t>4</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0</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a:solidFill>
                            <a:srgbClr val="505050"/>
                          </a:solidFill>
                          <a:effectLst/>
                          <a:latin typeface="Segoe UI" panose="020B0502040204020203" pitchFamily="34" charset="0"/>
                        </a:rPr>
                        <a:t>1</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800" dirty="0">
                          <a:solidFill>
                            <a:srgbClr val="A8141A"/>
                          </a:solidFill>
                          <a:effectLst/>
                          <a:latin typeface="Segoe UI" panose="020B0502040204020203" pitchFamily="34" charset="0"/>
                        </a:rPr>
                        <a:t>1</a:t>
                      </a:r>
                    </a:p>
                  </a:txBody>
                  <a:tcPr marL="38100" marR="38100" marT="38100" marB="381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13" name="TextBox 12"/>
          <p:cNvSpPr txBox="1"/>
          <p:nvPr/>
        </p:nvSpPr>
        <p:spPr>
          <a:xfrm>
            <a:off x="740353" y="2493818"/>
            <a:ext cx="184731" cy="300082"/>
          </a:xfrm>
          <a:prstGeom prst="rect">
            <a:avLst/>
          </a:prstGeom>
          <a:noFill/>
        </p:spPr>
        <p:txBody>
          <a:bodyPr wrap="none" rtlCol="0">
            <a:spAutoFit/>
          </a:bodyPr>
          <a:lstStyle/>
          <a:p>
            <a:endParaRPr lang="pl-PL" sz="1350" dirty="0"/>
          </a:p>
        </p:txBody>
      </p:sp>
    </p:spTree>
    <p:extLst>
      <p:ext uri="{BB962C8B-B14F-4D97-AF65-F5344CB8AC3E}">
        <p14:creationId xmlns:p14="http://schemas.microsoft.com/office/powerpoint/2010/main" val="1188806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Szyfrowanie kopii zapasowych</a:t>
            </a:r>
            <a:br>
              <a:rPr lang="pl-PL" dirty="0" smtClean="0"/>
            </a:br>
            <a:r>
              <a:rPr lang="pl-PL" sz="2400" dirty="0"/>
              <a:t>DODATKOWE INFO</a:t>
            </a:r>
            <a:endParaRPr lang="pl-PL" dirty="0"/>
          </a:p>
        </p:txBody>
      </p:sp>
      <p:sp>
        <p:nvSpPr>
          <p:cNvPr id="3" name="Content Placeholder 2"/>
          <p:cNvSpPr>
            <a:spLocks noGrp="1"/>
          </p:cNvSpPr>
          <p:nvPr>
            <p:ph idx="1"/>
          </p:nvPr>
        </p:nvSpPr>
        <p:spPr/>
        <p:txBody>
          <a:bodyPr>
            <a:normAutofit fontScale="77500" lnSpcReduction="20000"/>
          </a:bodyPr>
          <a:lstStyle/>
          <a:p>
            <a:pPr fontAlgn="ctr"/>
            <a:r>
              <a:rPr lang="pl-PL" dirty="0" smtClean="0"/>
              <a:t>Edycje </a:t>
            </a:r>
            <a:r>
              <a:rPr lang="pl-PL" dirty="0"/>
              <a:t>wspierające szyfrowanie kopii zapasowych (Express/Web tylko odtwarzanie): </a:t>
            </a:r>
          </a:p>
          <a:p>
            <a:pPr lvl="1" fontAlgn="ctr"/>
            <a:r>
              <a:rPr lang="pl-PL" dirty="0"/>
              <a:t>Enterprise</a:t>
            </a:r>
          </a:p>
          <a:p>
            <a:pPr lvl="1" fontAlgn="ctr"/>
            <a:r>
              <a:rPr lang="pl-PL" dirty="0"/>
              <a:t>Business </a:t>
            </a:r>
            <a:r>
              <a:rPr lang="pl-PL" dirty="0" err="1"/>
              <a:t>Intelligence</a:t>
            </a:r>
            <a:endParaRPr lang="pl-PL" dirty="0"/>
          </a:p>
          <a:p>
            <a:pPr lvl="1" fontAlgn="ctr"/>
            <a:r>
              <a:rPr lang="pl-PL" dirty="0"/>
              <a:t>Standard</a:t>
            </a:r>
          </a:p>
          <a:p>
            <a:pPr fontAlgn="ctr"/>
            <a:r>
              <a:rPr lang="pl-PL" dirty="0"/>
              <a:t>Nie można odtworzyć zaszyfrowanej kopii zapasowej na wcześniejszej wersji SQL Server</a:t>
            </a:r>
          </a:p>
          <a:p>
            <a:pPr fontAlgn="ctr"/>
            <a:r>
              <a:rPr lang="pl-PL" dirty="0"/>
              <a:t>Każda zaszyfrowana kopia zapasowa musi być umieszczona w osobnym pliku </a:t>
            </a:r>
            <a:r>
              <a:rPr lang="pl-PL" dirty="0" smtClean="0"/>
              <a:t>(„</a:t>
            </a:r>
            <a:r>
              <a:rPr lang="pl-PL" dirty="0" err="1" smtClean="0"/>
              <a:t>Appended</a:t>
            </a:r>
            <a:r>
              <a:rPr lang="pl-PL" dirty="0" smtClean="0"/>
              <a:t> </a:t>
            </a:r>
            <a:r>
              <a:rPr lang="pl-PL" dirty="0"/>
              <a:t>backup </a:t>
            </a:r>
            <a:r>
              <a:rPr lang="pl-PL" dirty="0" err="1"/>
              <a:t>is</a:t>
            </a:r>
            <a:r>
              <a:rPr lang="pl-PL" dirty="0"/>
              <a:t> not </a:t>
            </a:r>
            <a:r>
              <a:rPr lang="pl-PL" dirty="0" err="1" smtClean="0"/>
              <a:t>supported</a:t>
            </a:r>
            <a:r>
              <a:rPr lang="pl-PL" dirty="0" smtClean="0"/>
              <a:t>”)</a:t>
            </a:r>
            <a:endParaRPr lang="pl-PL" dirty="0"/>
          </a:p>
          <a:p>
            <a:pPr fontAlgn="ctr"/>
            <a:r>
              <a:rPr lang="pl-PL" dirty="0"/>
              <a:t>Szyfrowanie kopii zapasowych dostępne w:</a:t>
            </a:r>
          </a:p>
          <a:p>
            <a:pPr lvl="1" fontAlgn="ctr"/>
            <a:r>
              <a:rPr lang="pl-PL" dirty="0"/>
              <a:t>T-SQL</a:t>
            </a:r>
          </a:p>
          <a:p>
            <a:pPr lvl="1" fontAlgn="ctr"/>
            <a:r>
              <a:rPr lang="pl-PL" dirty="0" smtClean="0"/>
              <a:t>SSMS (okno „Backup Database” oraz </a:t>
            </a:r>
            <a:r>
              <a:rPr lang="pl-PL" dirty="0" err="1" smtClean="0"/>
              <a:t>Maintenance</a:t>
            </a:r>
            <a:r>
              <a:rPr lang="pl-PL" dirty="0" smtClean="0"/>
              <a:t> </a:t>
            </a:r>
            <a:r>
              <a:rPr lang="pl-PL" dirty="0"/>
              <a:t>Plan </a:t>
            </a:r>
            <a:r>
              <a:rPr lang="pl-PL" dirty="0" err="1" smtClean="0"/>
              <a:t>Wizard</a:t>
            </a:r>
            <a:r>
              <a:rPr lang="pl-PL" dirty="0" smtClean="0"/>
              <a:t>)</a:t>
            </a:r>
            <a:endParaRPr lang="pl-PL" dirty="0"/>
          </a:p>
          <a:p>
            <a:pPr lvl="1" fontAlgn="ctr"/>
            <a:r>
              <a:rPr lang="pl-PL" dirty="0" err="1" smtClean="0"/>
              <a:t>PowerShell</a:t>
            </a:r>
            <a:endParaRPr lang="pl-PL" dirty="0" smtClean="0"/>
          </a:p>
          <a:p>
            <a:pPr marL="0" indent="0" fontAlgn="ctr">
              <a:buNone/>
            </a:pPr>
            <a:r>
              <a:rPr lang="pl-PL" dirty="0" smtClean="0"/>
              <a:t/>
            </a:r>
            <a:br>
              <a:rPr lang="pl-PL" dirty="0" smtClean="0"/>
            </a:br>
            <a:r>
              <a:rPr lang="pl-PL" sz="1650" dirty="0"/>
              <a:t>C:\PS&gt;$encryptionOption = New-</a:t>
            </a:r>
            <a:r>
              <a:rPr lang="pl-PL" sz="1650" dirty="0" err="1"/>
              <a:t>SqlBackupEncryptionOption</a:t>
            </a:r>
            <a:r>
              <a:rPr lang="pl-PL" sz="1650" dirty="0"/>
              <a:t> -</a:t>
            </a:r>
            <a:r>
              <a:rPr lang="pl-PL" sz="1650" dirty="0" err="1"/>
              <a:t>Algorithm</a:t>
            </a:r>
            <a:r>
              <a:rPr lang="pl-PL" sz="1650" dirty="0"/>
              <a:t> Aes256 -</a:t>
            </a:r>
            <a:r>
              <a:rPr lang="pl-PL" sz="1650" dirty="0" err="1"/>
              <a:t>EncryptorType</a:t>
            </a:r>
            <a:r>
              <a:rPr lang="pl-PL" sz="1650" dirty="0"/>
              <a:t> </a:t>
            </a:r>
            <a:r>
              <a:rPr lang="pl-PL" sz="1650" dirty="0" err="1"/>
              <a:t>ServerCertificate</a:t>
            </a:r>
            <a:r>
              <a:rPr lang="pl-PL" sz="1650" dirty="0"/>
              <a:t> -</a:t>
            </a:r>
            <a:r>
              <a:rPr lang="pl-PL" sz="1650" dirty="0" err="1"/>
              <a:t>EncryptorName</a:t>
            </a:r>
            <a:r>
              <a:rPr lang="pl-PL" sz="1650" dirty="0"/>
              <a:t> "</a:t>
            </a:r>
            <a:r>
              <a:rPr lang="pl-PL" sz="1650" dirty="0" err="1"/>
              <a:t>BackupCert</a:t>
            </a:r>
            <a:r>
              <a:rPr lang="pl-PL" sz="1650" dirty="0"/>
              <a:t>„</a:t>
            </a:r>
            <a:br>
              <a:rPr lang="pl-PL" sz="1650" dirty="0"/>
            </a:br>
            <a:r>
              <a:rPr lang="pl-PL" sz="1650" dirty="0"/>
              <a:t>C:\PS&gt;Backup-SqlDatabase -</a:t>
            </a:r>
            <a:r>
              <a:rPr lang="pl-PL" sz="1650" dirty="0" err="1"/>
              <a:t>ServerInstance</a:t>
            </a:r>
            <a:r>
              <a:rPr lang="pl-PL" sz="1650" dirty="0"/>
              <a:t> . -Database "</a:t>
            </a:r>
            <a:r>
              <a:rPr lang="pl-PL" sz="1650" dirty="0" err="1"/>
              <a:t>MyTestDB</a:t>
            </a:r>
            <a:r>
              <a:rPr lang="pl-PL" sz="1650" dirty="0"/>
              <a:t>" -</a:t>
            </a:r>
            <a:r>
              <a:rPr lang="pl-PL" sz="1650" dirty="0" err="1"/>
              <a:t>BackupFile</a:t>
            </a:r>
            <a:r>
              <a:rPr lang="pl-PL" sz="1650" dirty="0"/>
              <a:t> "</a:t>
            </a:r>
            <a:r>
              <a:rPr lang="pl-PL" sz="1650" dirty="0" err="1"/>
              <a:t>MyTestDB.bak</a:t>
            </a:r>
            <a:r>
              <a:rPr lang="pl-PL" sz="1650" dirty="0"/>
              <a:t>" -</a:t>
            </a:r>
            <a:r>
              <a:rPr lang="pl-PL" sz="1650" dirty="0" err="1"/>
              <a:t>CompressionOption</a:t>
            </a:r>
            <a:r>
              <a:rPr lang="pl-PL" sz="1650" dirty="0"/>
              <a:t> On -</a:t>
            </a:r>
            <a:r>
              <a:rPr lang="pl-PL" sz="1650" dirty="0" err="1"/>
              <a:t>EncryptionOption</a:t>
            </a:r>
            <a:r>
              <a:rPr lang="pl-PL" sz="1650" dirty="0"/>
              <a:t> $</a:t>
            </a:r>
            <a:r>
              <a:rPr lang="pl-PL" sz="1650" dirty="0" err="1"/>
              <a:t>encryptionOpti</a:t>
            </a:r>
            <a:r>
              <a:rPr lang="pl-PL" sz="1875" dirty="0" err="1"/>
              <a:t>on</a:t>
            </a:r>
            <a:endParaRPr lang="pl-PL" sz="1875" dirty="0"/>
          </a:p>
          <a:p>
            <a:pPr fontAlgn="ctr"/>
            <a:r>
              <a:rPr lang="pl-PL" dirty="0" smtClean="0"/>
              <a:t>Więcej </a:t>
            </a:r>
            <a:r>
              <a:rPr lang="pl-PL" dirty="0"/>
              <a:t>informacji o kopiach zapasowych w error logu - dodatkowe wpisy z info o liczbie zapisanych stron danych i czasie trwania operacji BACKUP DATABASE</a:t>
            </a:r>
          </a:p>
          <a:p>
            <a:pPr fontAlgn="ctr"/>
            <a:r>
              <a:rPr lang="pl-PL" dirty="0" smtClean="0"/>
              <a:t>Nowa opcja konfiguracyjna instancji:</a:t>
            </a:r>
            <a:br>
              <a:rPr lang="pl-PL" dirty="0" smtClean="0"/>
            </a:br>
            <a:r>
              <a:rPr lang="pl-PL" dirty="0" err="1" smtClean="0"/>
              <a:t>sp_configure</a:t>
            </a:r>
            <a:r>
              <a:rPr lang="pl-PL" dirty="0" smtClean="0"/>
              <a:t> ‘backup </a:t>
            </a:r>
            <a:r>
              <a:rPr lang="pl-PL" dirty="0" err="1" smtClean="0"/>
              <a:t>checksum</a:t>
            </a:r>
            <a:r>
              <a:rPr lang="pl-PL" dirty="0" smtClean="0"/>
              <a:t> </a:t>
            </a:r>
            <a:r>
              <a:rPr lang="pl-PL" dirty="0" err="1" smtClean="0"/>
              <a:t>default</a:t>
            </a:r>
            <a:r>
              <a:rPr lang="pl-PL" dirty="0" smtClean="0"/>
              <a:t>’ (</a:t>
            </a:r>
            <a:r>
              <a:rPr lang="pl-PL" dirty="0" err="1" smtClean="0"/>
              <a:t>is_dynamic</a:t>
            </a:r>
            <a:r>
              <a:rPr lang="pl-PL" dirty="0" smtClean="0"/>
              <a:t> = 1, </a:t>
            </a:r>
            <a:r>
              <a:rPr lang="pl-PL" dirty="0" err="1" smtClean="0"/>
              <a:t>is_advanced</a:t>
            </a:r>
            <a:r>
              <a:rPr lang="pl-PL" dirty="0" smtClean="0"/>
              <a:t> = 0)</a:t>
            </a:r>
          </a:p>
          <a:p>
            <a:endParaRPr lang="pl-PL" dirty="0"/>
          </a:p>
        </p:txBody>
      </p:sp>
    </p:spTree>
    <p:extLst>
      <p:ext uri="{BB962C8B-B14F-4D97-AF65-F5344CB8AC3E}">
        <p14:creationId xmlns:p14="http://schemas.microsoft.com/office/powerpoint/2010/main" val="6733460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DEMO - Szyfrowanie kopii zapasowych</a:t>
            </a:r>
            <a:endParaRPr lang="pl-PL" dirty="0"/>
          </a:p>
        </p:txBody>
      </p:sp>
      <p:sp>
        <p:nvSpPr>
          <p:cNvPr id="3" name="Content Placeholder 2"/>
          <p:cNvSpPr>
            <a:spLocks noGrp="1"/>
          </p:cNvSpPr>
          <p:nvPr>
            <p:ph idx="1"/>
          </p:nvPr>
        </p:nvSpPr>
        <p:spPr/>
        <p:txBody>
          <a:bodyPr/>
          <a:lstStyle/>
          <a:p>
            <a:endParaRPr lang="pl-PL"/>
          </a:p>
        </p:txBody>
      </p:sp>
    </p:spTree>
    <p:extLst>
      <p:ext uri="{BB962C8B-B14F-4D97-AF65-F5344CB8AC3E}">
        <p14:creationId xmlns:p14="http://schemas.microsoft.com/office/powerpoint/2010/main" val="2707114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t>Buffer</a:t>
            </a:r>
            <a:r>
              <a:rPr lang="pl-PL" dirty="0" smtClean="0"/>
              <a:t> </a:t>
            </a:r>
            <a:r>
              <a:rPr lang="pl-PL" dirty="0" err="1" smtClean="0"/>
              <a:t>Pool</a:t>
            </a:r>
            <a:r>
              <a:rPr lang="pl-PL" dirty="0" smtClean="0"/>
              <a:t> Extension</a:t>
            </a:r>
            <a:endParaRPr lang="pl-PL" dirty="0"/>
          </a:p>
        </p:txBody>
      </p:sp>
      <p:sp>
        <p:nvSpPr>
          <p:cNvPr id="3" name="Content Placeholder 2"/>
          <p:cNvSpPr>
            <a:spLocks noGrp="1"/>
          </p:cNvSpPr>
          <p:nvPr>
            <p:ph idx="1"/>
          </p:nvPr>
        </p:nvSpPr>
        <p:spPr/>
        <p:txBody>
          <a:bodyPr>
            <a:normAutofit/>
          </a:bodyPr>
          <a:lstStyle/>
          <a:p>
            <a:r>
              <a:rPr lang="pl-PL" dirty="0"/>
              <a:t>p</a:t>
            </a:r>
            <a:r>
              <a:rPr lang="pl-PL" dirty="0" smtClean="0"/>
              <a:t>ozwala użyć dysku SSD (jak i każdego innego dysku) – jako rozszerzenia </a:t>
            </a:r>
            <a:r>
              <a:rPr lang="pl-PL" dirty="0" err="1" smtClean="0"/>
              <a:t>Buffer</a:t>
            </a:r>
            <a:r>
              <a:rPr lang="pl-PL" dirty="0" smtClean="0"/>
              <a:t> </a:t>
            </a:r>
            <a:r>
              <a:rPr lang="pl-PL" dirty="0" err="1" smtClean="0"/>
              <a:t>Pool</a:t>
            </a:r>
            <a:r>
              <a:rPr lang="pl-PL" dirty="0" smtClean="0"/>
              <a:t>.</a:t>
            </a:r>
          </a:p>
          <a:p>
            <a:r>
              <a:rPr lang="pl-PL" dirty="0" smtClean="0"/>
              <a:t>Rozmiar pliku BPE:</a:t>
            </a:r>
          </a:p>
          <a:p>
            <a:pPr lvl="1"/>
            <a:r>
              <a:rPr lang="pl-PL" dirty="0" smtClean="0"/>
              <a:t>Maksymalny – 32 * wielkość posiadanej pamięci dostępnej dla SQL Server</a:t>
            </a:r>
          </a:p>
          <a:p>
            <a:pPr lvl="1"/>
            <a:r>
              <a:rPr lang="pl-PL" dirty="0" smtClean="0"/>
              <a:t>Zalecany – 16 * wielkość pamięci</a:t>
            </a:r>
          </a:p>
          <a:p>
            <a:r>
              <a:rPr lang="pl-PL" dirty="0" smtClean="0"/>
              <a:t>BPE dzieli </a:t>
            </a:r>
            <a:r>
              <a:rPr lang="pl-PL" dirty="0" err="1" smtClean="0"/>
              <a:t>buffer</a:t>
            </a:r>
            <a:r>
              <a:rPr lang="pl-PL" dirty="0" smtClean="0"/>
              <a:t> </a:t>
            </a:r>
            <a:r>
              <a:rPr lang="pl-PL" dirty="0" err="1" smtClean="0"/>
              <a:t>pool</a:t>
            </a:r>
            <a:r>
              <a:rPr lang="pl-PL" dirty="0" smtClean="0"/>
              <a:t> na dwie warstwy:</a:t>
            </a:r>
          </a:p>
          <a:p>
            <a:pPr lvl="1"/>
            <a:r>
              <a:rPr lang="pl-PL" dirty="0" smtClean="0"/>
              <a:t>Level1 - pamięć operacyjna - zawierająca czyste i brudne strony danych</a:t>
            </a:r>
          </a:p>
          <a:p>
            <a:pPr lvl="1"/>
            <a:r>
              <a:rPr lang="pl-PL" dirty="0" smtClean="0"/>
              <a:t>Lavel2 - umieszczony na dysku, zawierający tylko czyste strony</a:t>
            </a:r>
          </a:p>
          <a:p>
            <a:r>
              <a:rPr lang="pl-PL" dirty="0" smtClean="0"/>
              <a:t>Best </a:t>
            </a:r>
            <a:r>
              <a:rPr lang="pl-PL" dirty="0" err="1" smtClean="0"/>
              <a:t>practice</a:t>
            </a:r>
            <a:r>
              <a:rPr lang="pl-PL" dirty="0" smtClean="0"/>
              <a:t>: unikaj włączania/wyłączania BPE na serwerze produkcyjnym. Dodatkowo pamięć na SSD nie jest zwalniana bez restartu instancji. </a:t>
            </a:r>
          </a:p>
          <a:p>
            <a:pPr lvl="1"/>
            <a:endParaRPr lang="pl-PL" dirty="0"/>
          </a:p>
        </p:txBody>
      </p:sp>
    </p:spTree>
    <p:extLst>
      <p:ext uri="{BB962C8B-B14F-4D97-AF65-F5344CB8AC3E}">
        <p14:creationId xmlns:p14="http://schemas.microsoft.com/office/powerpoint/2010/main" val="3864300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t>Buffer</a:t>
            </a:r>
            <a:r>
              <a:rPr lang="pl-PL" dirty="0" smtClean="0"/>
              <a:t> </a:t>
            </a:r>
            <a:r>
              <a:rPr lang="pl-PL" dirty="0" err="1" smtClean="0"/>
              <a:t>Pool</a:t>
            </a:r>
            <a:r>
              <a:rPr lang="pl-PL" dirty="0" smtClean="0"/>
              <a:t> Extension </a:t>
            </a:r>
            <a:br>
              <a:rPr lang="pl-PL" dirty="0" smtClean="0"/>
            </a:br>
            <a:r>
              <a:rPr lang="pl-PL" sz="2400" dirty="0"/>
              <a:t>SKŁADNIA</a:t>
            </a:r>
            <a:endParaRPr lang="pl-PL" dirty="0"/>
          </a:p>
        </p:txBody>
      </p:sp>
      <p:sp>
        <p:nvSpPr>
          <p:cNvPr id="3" name="Content Placeholder 2"/>
          <p:cNvSpPr>
            <a:spLocks noGrp="1"/>
          </p:cNvSpPr>
          <p:nvPr>
            <p:ph idx="1"/>
          </p:nvPr>
        </p:nvSpPr>
        <p:spPr/>
        <p:txBody>
          <a:bodyPr/>
          <a:lstStyle/>
          <a:p>
            <a:pPr marL="0" indent="0">
              <a:buNone/>
            </a:pPr>
            <a:r>
              <a:rPr lang="pl-PL" sz="1500" dirty="0">
                <a:latin typeface="Consolas" panose="020B0609020204030204" pitchFamily="49" charset="0"/>
                <a:cs typeface="Consolas" panose="020B0609020204030204" pitchFamily="49" charset="0"/>
              </a:rPr>
              <a:t>ALTER SERVER CONFIGURATION </a:t>
            </a:r>
            <a:br>
              <a:rPr lang="pl-PL" sz="1500" dirty="0">
                <a:latin typeface="Consolas" panose="020B0609020204030204" pitchFamily="49" charset="0"/>
                <a:cs typeface="Consolas" panose="020B0609020204030204" pitchFamily="49" charset="0"/>
              </a:rPr>
            </a:br>
            <a:r>
              <a:rPr lang="pl-PL" sz="1500" dirty="0">
                <a:latin typeface="Consolas" panose="020B0609020204030204" pitchFamily="49" charset="0"/>
                <a:cs typeface="Consolas" panose="020B0609020204030204" pitchFamily="49" charset="0"/>
              </a:rPr>
              <a:t>SET BUFFER POOL EXTENSION ON</a:t>
            </a:r>
            <a:br>
              <a:rPr lang="pl-PL" sz="1500" dirty="0">
                <a:latin typeface="Consolas" panose="020B0609020204030204" pitchFamily="49" charset="0"/>
                <a:cs typeface="Consolas" panose="020B0609020204030204" pitchFamily="49" charset="0"/>
              </a:rPr>
            </a:br>
            <a:r>
              <a:rPr lang="pl-PL" sz="1500" dirty="0">
                <a:latin typeface="Consolas" panose="020B0609020204030204" pitchFamily="49" charset="0"/>
                <a:cs typeface="Consolas" panose="020B0609020204030204" pitchFamily="49" charset="0"/>
              </a:rPr>
              <a:t>(</a:t>
            </a:r>
          </a:p>
          <a:p>
            <a:pPr marL="0" indent="0">
              <a:buNone/>
            </a:pPr>
            <a:r>
              <a:rPr lang="pl-PL" sz="1500" dirty="0">
                <a:latin typeface="Consolas" panose="020B0609020204030204" pitchFamily="49" charset="0"/>
                <a:cs typeface="Consolas" panose="020B0609020204030204" pitchFamily="49" charset="0"/>
              </a:rPr>
              <a:t>	FILENAME = 'E:\</a:t>
            </a:r>
            <a:r>
              <a:rPr lang="pl-PL" sz="1500" dirty="0" err="1">
                <a:latin typeface="Consolas" panose="020B0609020204030204" pitchFamily="49" charset="0"/>
                <a:cs typeface="Consolas" panose="020B0609020204030204" pitchFamily="49" charset="0"/>
              </a:rPr>
              <a:t>DB_Cache</a:t>
            </a:r>
            <a:r>
              <a:rPr lang="pl-PL" sz="1500" dirty="0">
                <a:latin typeface="Consolas" panose="020B0609020204030204" pitchFamily="49" charset="0"/>
                <a:cs typeface="Consolas" panose="020B0609020204030204" pitchFamily="49" charset="0"/>
              </a:rPr>
              <a:t>\SQL2014.BPE',</a:t>
            </a:r>
          </a:p>
          <a:p>
            <a:pPr marL="0" indent="0">
              <a:buNone/>
            </a:pPr>
            <a:r>
              <a:rPr lang="pl-PL" sz="1500" dirty="0">
                <a:latin typeface="Consolas" panose="020B0609020204030204" pitchFamily="49" charset="0"/>
                <a:cs typeface="Consolas" panose="020B0609020204030204" pitchFamily="49" charset="0"/>
              </a:rPr>
              <a:t>	SIZE = 10 GB</a:t>
            </a:r>
          </a:p>
          <a:p>
            <a:pPr marL="0" indent="0">
              <a:buNone/>
            </a:pPr>
            <a:r>
              <a:rPr lang="pl-PL" sz="1500" dirty="0">
                <a:latin typeface="Consolas" panose="020B0609020204030204" pitchFamily="49" charset="0"/>
                <a:cs typeface="Consolas" panose="020B0609020204030204" pitchFamily="49" charset="0"/>
              </a:rPr>
              <a:t>);</a:t>
            </a:r>
          </a:p>
          <a:p>
            <a:pPr marL="0" indent="0">
              <a:buNone/>
            </a:pPr>
            <a:endParaRPr lang="pl-PL" sz="1500" dirty="0">
              <a:latin typeface="Consolas" panose="020B0609020204030204" pitchFamily="49" charset="0"/>
              <a:cs typeface="Consolas" panose="020B0609020204030204" pitchFamily="49" charset="0"/>
            </a:endParaRPr>
          </a:p>
          <a:p>
            <a:pPr marL="0" indent="0">
              <a:buNone/>
            </a:pPr>
            <a:r>
              <a:rPr lang="pl-PL" sz="1500" dirty="0">
                <a:latin typeface="Consolas" panose="020B0609020204030204" pitchFamily="49" charset="0"/>
                <a:cs typeface="Consolas" panose="020B0609020204030204" pitchFamily="49" charset="0"/>
              </a:rPr>
              <a:t>ALTER SERVER CONFIGURATION </a:t>
            </a:r>
            <a:br>
              <a:rPr lang="pl-PL" sz="1500" dirty="0">
                <a:latin typeface="Consolas" panose="020B0609020204030204" pitchFamily="49" charset="0"/>
                <a:cs typeface="Consolas" panose="020B0609020204030204" pitchFamily="49" charset="0"/>
              </a:rPr>
            </a:br>
            <a:r>
              <a:rPr lang="pl-PL" sz="1500" dirty="0">
                <a:latin typeface="Consolas" panose="020B0609020204030204" pitchFamily="49" charset="0"/>
                <a:cs typeface="Consolas" panose="020B0609020204030204" pitchFamily="49" charset="0"/>
              </a:rPr>
              <a:t>SET BUFFER POOL EXTENSION OFF;</a:t>
            </a:r>
          </a:p>
        </p:txBody>
      </p:sp>
    </p:spTree>
    <p:extLst>
      <p:ext uri="{BB962C8B-B14F-4D97-AF65-F5344CB8AC3E}">
        <p14:creationId xmlns:p14="http://schemas.microsoft.com/office/powerpoint/2010/main" val="4063112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DEMO - BPE</a:t>
            </a:r>
            <a:endParaRPr lang="pl-PL" dirty="0"/>
          </a:p>
        </p:txBody>
      </p:sp>
      <p:sp>
        <p:nvSpPr>
          <p:cNvPr id="3" name="Content Placeholder 2"/>
          <p:cNvSpPr>
            <a:spLocks noGrp="1"/>
          </p:cNvSpPr>
          <p:nvPr>
            <p:ph idx="1"/>
          </p:nvPr>
        </p:nvSpPr>
        <p:spPr/>
        <p:txBody>
          <a:bodyPr/>
          <a:lstStyle/>
          <a:p>
            <a:endParaRPr lang="pl-PL"/>
          </a:p>
        </p:txBody>
      </p:sp>
    </p:spTree>
    <p:extLst>
      <p:ext uri="{BB962C8B-B14F-4D97-AF65-F5344CB8AC3E}">
        <p14:creationId xmlns:p14="http://schemas.microsoft.com/office/powerpoint/2010/main" val="28298136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41" dirty="0">
                <a:solidFill>
                  <a:schemeClr val="accent3"/>
                </a:solidFill>
              </a:rPr>
              <a:t>Backup </a:t>
            </a:r>
            <a:r>
              <a:rPr lang="pl-PL" sz="2941" dirty="0">
                <a:solidFill>
                  <a:schemeClr val="accent3"/>
                </a:solidFill>
              </a:rPr>
              <a:t>w</a:t>
            </a:r>
            <a:r>
              <a:rPr lang="en-US" sz="2941" dirty="0">
                <a:solidFill>
                  <a:schemeClr val="accent3"/>
                </a:solidFill>
              </a:rPr>
              <a:t> Windows Azure</a:t>
            </a:r>
          </a:p>
        </p:txBody>
      </p:sp>
      <p:sp>
        <p:nvSpPr>
          <p:cNvPr id="3" name="Text Placeholder 2"/>
          <p:cNvSpPr>
            <a:spLocks noGrp="1"/>
          </p:cNvSpPr>
          <p:nvPr>
            <p:ph type="body" sz="quarter" idx="4294967295"/>
          </p:nvPr>
        </p:nvSpPr>
        <p:spPr>
          <a:xfrm>
            <a:off x="304847" y="1749372"/>
            <a:ext cx="8533123" cy="1970267"/>
          </a:xfrm>
        </p:spPr>
        <p:txBody>
          <a:bodyPr/>
          <a:lstStyle/>
          <a:p>
            <a:pPr marL="342749" lvl="1" indent="0" defTabSz="685496">
              <a:buSzPct val="110000"/>
              <a:buNone/>
            </a:pPr>
            <a:r>
              <a:rPr lang="en-US" sz="1471" dirty="0"/>
              <a:t>SQL Server </a:t>
            </a:r>
            <a:r>
              <a:rPr lang="pl-PL" sz="1471" dirty="0"/>
              <a:t>wspiera</a:t>
            </a:r>
            <a:r>
              <a:rPr lang="en-US" sz="1471" dirty="0"/>
              <a:t> backup </a:t>
            </a:r>
            <a:r>
              <a:rPr lang="pl-PL" sz="1471" dirty="0"/>
              <a:t>i </a:t>
            </a:r>
            <a:r>
              <a:rPr lang="en-US" sz="1471" dirty="0"/>
              <a:t>restore </a:t>
            </a:r>
            <a:r>
              <a:rPr lang="pl-PL" sz="1471" dirty="0"/>
              <a:t>z/na</a:t>
            </a:r>
            <a:r>
              <a:rPr lang="en-US" sz="1471" dirty="0"/>
              <a:t> Windows Azure Blob storage</a:t>
            </a:r>
            <a:br>
              <a:rPr lang="en-US" sz="1471" dirty="0"/>
            </a:br>
            <a:r>
              <a:rPr lang="en-US" sz="1471" dirty="0"/>
              <a:t>(UI, T-SQL, PowerShell) </a:t>
            </a:r>
            <a:endParaRPr lang="en-US" sz="1471" b="1" dirty="0"/>
          </a:p>
          <a:p>
            <a:pPr marL="0" indent="0" defTabSz="685496">
              <a:buSzPct val="100000"/>
              <a:buNone/>
            </a:pPr>
            <a:endParaRPr lang="pl-PL" sz="1765" dirty="0"/>
          </a:p>
          <a:p>
            <a:pPr marL="599875" lvl="1" indent="-257126" defTabSz="685496">
              <a:buSzPct val="110000"/>
            </a:pPr>
            <a:r>
              <a:rPr lang="pl-PL" sz="1471" dirty="0"/>
              <a:t>Elastyczność</a:t>
            </a:r>
            <a:r>
              <a:rPr lang="en-US" sz="1471" dirty="0"/>
              <a:t>, </a:t>
            </a:r>
            <a:r>
              <a:rPr lang="pl-PL" sz="1471" dirty="0"/>
              <a:t>trwałość</a:t>
            </a:r>
            <a:r>
              <a:rPr lang="en-US" sz="1471" dirty="0"/>
              <a:t> (3-</a:t>
            </a:r>
            <a:r>
              <a:rPr lang="pl-PL" sz="1471" dirty="0"/>
              <a:t>kopie</a:t>
            </a:r>
            <a:r>
              <a:rPr lang="en-US" sz="1471" dirty="0"/>
              <a:t> geo-DR)</a:t>
            </a:r>
          </a:p>
          <a:p>
            <a:pPr marL="599875" lvl="1" indent="-257126" defTabSz="685496">
              <a:buSzPct val="110000"/>
            </a:pPr>
            <a:r>
              <a:rPr lang="pl-PL" sz="1471" dirty="0"/>
              <a:t>Nie ma zarządzania kopiami zapasowymi i nośnikami</a:t>
            </a:r>
            <a:endParaRPr lang="en-US" sz="1471" dirty="0"/>
          </a:p>
          <a:p>
            <a:pPr marL="599875" lvl="1" indent="-257126" defTabSz="685496">
              <a:buSzPct val="110000"/>
            </a:pPr>
            <a:r>
              <a:rPr lang="pl-PL" sz="1471" dirty="0"/>
              <a:t>Brak nakładów na sprzęt</a:t>
            </a:r>
            <a:endParaRPr lang="en-US" sz="1471" dirty="0"/>
          </a:p>
        </p:txBody>
      </p:sp>
      <p:sp>
        <p:nvSpPr>
          <p:cNvPr id="4" name="Rectangle 3"/>
          <p:cNvSpPr/>
          <p:nvPr/>
        </p:nvSpPr>
        <p:spPr>
          <a:xfrm>
            <a:off x="304847" y="3975256"/>
            <a:ext cx="8533123" cy="1720856"/>
          </a:xfrm>
          <a:prstGeom prst="rect">
            <a:avLst/>
          </a:prstGeom>
          <a:solidFill>
            <a:schemeClr val="bg2"/>
          </a:solidFill>
          <a:ln>
            <a:noFill/>
          </a:ln>
        </p:spPr>
        <p:txBody>
          <a:bodyPr wrap="square">
            <a:spAutoFit/>
          </a:bodyPr>
          <a:lstStyle/>
          <a:p>
            <a:pPr defTabSz="685496"/>
            <a:r>
              <a:rPr lang="en-US" sz="1176" dirty="0">
                <a:solidFill>
                  <a:srgbClr val="0000FF"/>
                </a:solidFill>
                <a:latin typeface="Consolas" panose="020B0609020204030204" pitchFamily="49" charset="0"/>
              </a:rPr>
              <a:t>CREATE</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CREDENTIAL</a:t>
            </a:r>
            <a:r>
              <a:rPr lang="en-US" sz="1176" dirty="0">
                <a:solidFill>
                  <a:prstClr val="black"/>
                </a:solidFill>
                <a:latin typeface="Consolas" panose="020B0609020204030204" pitchFamily="49" charset="0"/>
              </a:rPr>
              <a:t> </a:t>
            </a:r>
            <a:r>
              <a:rPr lang="en-US" sz="1176" dirty="0">
                <a:solidFill>
                  <a:srgbClr val="008080"/>
                </a:solidFill>
                <a:latin typeface="Consolas" panose="020B0609020204030204" pitchFamily="49" charset="0"/>
              </a:rPr>
              <a:t>mystoragecred</a:t>
            </a:r>
            <a:endParaRPr lang="en-US" sz="1176" dirty="0">
              <a:solidFill>
                <a:prstClr val="black"/>
              </a:solidFill>
              <a:latin typeface="Consolas" panose="020B0609020204030204" pitchFamily="49" charset="0"/>
            </a:endParaRPr>
          </a:p>
          <a:p>
            <a:pPr defTabSz="685496"/>
            <a:r>
              <a:rPr lang="en-US" sz="1176" dirty="0">
                <a:solidFill>
                  <a:srgbClr val="0000FF"/>
                </a:solidFill>
                <a:latin typeface="Consolas" panose="020B0609020204030204" pitchFamily="49" charset="0"/>
              </a:rPr>
              <a:t>WITH</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IDENTITY</a:t>
            </a:r>
            <a:r>
              <a:rPr lang="en-US" sz="1176" dirty="0">
                <a:solidFill>
                  <a:prstClr val="black"/>
                </a:solidFill>
                <a:latin typeface="Consolas" panose="020B0609020204030204" pitchFamily="49" charset="0"/>
              </a:rPr>
              <a:t> </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FF0000"/>
                </a:solidFill>
                <a:latin typeface="Consolas" panose="020B0609020204030204" pitchFamily="49" charset="0"/>
              </a:rPr>
              <a:t>‘mystorage'</a:t>
            </a:r>
            <a:r>
              <a:rPr lang="en-US" sz="1176" dirty="0">
                <a:solidFill>
                  <a:srgbClr val="808080"/>
                </a:solidFill>
                <a:latin typeface="Consolas" panose="020B0609020204030204" pitchFamily="49" charset="0"/>
              </a:rPr>
              <a:t>,</a:t>
            </a:r>
            <a:endParaRPr lang="en-US" sz="1176" dirty="0">
              <a:solidFill>
                <a:prstClr val="black"/>
              </a:solidFill>
              <a:latin typeface="Consolas" panose="020B0609020204030204" pitchFamily="49" charset="0"/>
            </a:endParaRPr>
          </a:p>
          <a:p>
            <a:pPr defTabSz="685496"/>
            <a:r>
              <a:rPr lang="en-US" sz="1176" dirty="0">
                <a:solidFill>
                  <a:srgbClr val="0000FF"/>
                </a:solidFill>
                <a:latin typeface="Consolas" panose="020B0609020204030204" pitchFamily="49" charset="0"/>
              </a:rPr>
              <a:t>SECRET</a:t>
            </a:r>
            <a:r>
              <a:rPr lang="en-US" sz="1176" dirty="0">
                <a:solidFill>
                  <a:prstClr val="black"/>
                </a:solidFill>
                <a:latin typeface="Consolas" panose="020B0609020204030204" pitchFamily="49" charset="0"/>
              </a:rPr>
              <a:t> </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FF0000"/>
                </a:solidFill>
                <a:latin typeface="Consolas" panose="020B0609020204030204" pitchFamily="49" charset="0"/>
              </a:rPr>
              <a:t>‘&lt;your storage access key&gt;</a:t>
            </a:r>
            <a:endParaRPr lang="en-US" sz="1176" dirty="0">
              <a:solidFill>
                <a:prstClr val="black"/>
              </a:solidFill>
              <a:latin typeface="Consolas" panose="020B0609020204030204" pitchFamily="49" charset="0"/>
            </a:endParaRPr>
          </a:p>
          <a:p>
            <a:pPr defTabSz="685496"/>
            <a:r>
              <a:rPr lang="en-US" sz="1176" dirty="0">
                <a:solidFill>
                  <a:srgbClr val="FF0000"/>
                </a:solidFill>
                <a:latin typeface="Consolas" panose="020B0609020204030204" pitchFamily="49" charset="0"/>
              </a:rPr>
              <a:t>  </a:t>
            </a:r>
            <a:endParaRPr lang="en-US" sz="1176" dirty="0">
              <a:solidFill>
                <a:prstClr val="black"/>
              </a:solidFill>
              <a:latin typeface="Consolas" panose="020B0609020204030204" pitchFamily="49" charset="0"/>
            </a:endParaRPr>
          </a:p>
          <a:p>
            <a:pPr defTabSz="685496"/>
            <a:r>
              <a:rPr lang="en-US" sz="1176" dirty="0">
                <a:solidFill>
                  <a:srgbClr val="0000FF"/>
                </a:solidFill>
                <a:latin typeface="Consolas" panose="020B0609020204030204" pitchFamily="49" charset="0"/>
              </a:rPr>
              <a:t>BACKUP</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DATABASE</a:t>
            </a:r>
            <a:r>
              <a:rPr lang="en-US" sz="1176" dirty="0">
                <a:solidFill>
                  <a:prstClr val="black"/>
                </a:solidFill>
                <a:latin typeface="Consolas" panose="020B0609020204030204" pitchFamily="49" charset="0"/>
              </a:rPr>
              <a:t> </a:t>
            </a:r>
            <a:r>
              <a:rPr lang="en-US" sz="1176" dirty="0">
                <a:solidFill>
                  <a:srgbClr val="008080"/>
                </a:solidFill>
                <a:latin typeface="Consolas" panose="020B0609020204030204" pitchFamily="49" charset="0"/>
              </a:rPr>
              <a:t>mydb</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TO</a:t>
            </a:r>
            <a:r>
              <a:rPr lang="en-US" sz="1176" dirty="0">
                <a:solidFill>
                  <a:prstClr val="black"/>
                </a:solidFill>
                <a:latin typeface="Consolas" panose="020B0609020204030204" pitchFamily="49" charset="0"/>
              </a:rPr>
              <a:t> </a:t>
            </a:r>
            <a:r>
              <a:rPr lang="en-US" sz="1176" dirty="0">
                <a:solidFill>
                  <a:srgbClr val="008080"/>
                </a:solidFill>
                <a:latin typeface="Consolas" panose="020B0609020204030204" pitchFamily="49" charset="0"/>
              </a:rPr>
              <a:t>URL</a:t>
            </a:r>
            <a:r>
              <a:rPr lang="en-US" sz="1176" dirty="0">
                <a:solidFill>
                  <a:prstClr val="black"/>
                </a:solidFill>
                <a:latin typeface="Consolas" panose="020B0609020204030204" pitchFamily="49" charset="0"/>
              </a:rPr>
              <a:t> </a:t>
            </a:r>
            <a:r>
              <a:rPr lang="en-US" sz="1176" dirty="0">
                <a:solidFill>
                  <a:srgbClr val="808080"/>
                </a:solidFill>
                <a:latin typeface="Consolas" panose="020B0609020204030204" pitchFamily="49" charset="0"/>
              </a:rPr>
              <a:t>=</a:t>
            </a:r>
            <a:r>
              <a:rPr lang="en-US" sz="1176" dirty="0">
                <a:solidFill>
                  <a:srgbClr val="FF0000"/>
                </a:solidFill>
                <a:latin typeface="Consolas" panose="020B0609020204030204" pitchFamily="49" charset="0"/>
              </a:rPr>
              <a:t>'https://mystorage.blob.core.windows.net/backup-container/mydb-20130411.bak'</a:t>
            </a:r>
            <a:endParaRPr lang="en-US" sz="1176" dirty="0">
              <a:solidFill>
                <a:prstClr val="black"/>
              </a:solidFill>
              <a:latin typeface="Consolas" panose="020B0609020204030204" pitchFamily="49" charset="0"/>
            </a:endParaRPr>
          </a:p>
          <a:p>
            <a:pPr defTabSz="685496"/>
            <a:r>
              <a:rPr lang="en-US" sz="1176" dirty="0">
                <a:solidFill>
                  <a:srgbClr val="0000FF"/>
                </a:solidFill>
                <a:latin typeface="Consolas" panose="020B0609020204030204" pitchFamily="49" charset="0"/>
              </a:rPr>
              <a:t>WITH</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CREDENTIAL</a:t>
            </a:r>
            <a:r>
              <a:rPr lang="en-US" sz="1176" dirty="0">
                <a:solidFill>
                  <a:prstClr val="black"/>
                </a:solidFill>
                <a:latin typeface="Consolas" panose="020B0609020204030204" pitchFamily="49" charset="0"/>
              </a:rPr>
              <a:t> </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FF0000"/>
                </a:solidFill>
                <a:latin typeface="Consolas" panose="020B0609020204030204" pitchFamily="49" charset="0"/>
              </a:rPr>
              <a:t>‘mystoragecred'</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br>
              <a:rPr lang="en-US" sz="1176" dirty="0">
                <a:solidFill>
                  <a:prstClr val="black"/>
                </a:solidFill>
                <a:latin typeface="Consolas" panose="020B0609020204030204" pitchFamily="49" charset="0"/>
              </a:rPr>
            </a:br>
            <a:r>
              <a:rPr lang="en-US" sz="1176" dirty="0">
                <a:solidFill>
                  <a:srgbClr val="FF00FF"/>
                </a:solidFill>
                <a:latin typeface="Consolas" panose="020B0609020204030204" pitchFamily="49" charset="0"/>
              </a:rPr>
              <a:t>FORMAT</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COMPRESSION, STATS = 5,</a:t>
            </a:r>
            <a:endParaRPr lang="en-US" sz="1176" dirty="0">
              <a:solidFill>
                <a:prstClr val="black"/>
              </a:solidFill>
              <a:latin typeface="Consolas" panose="020B0609020204030204" pitchFamily="49" charset="0"/>
            </a:endParaRPr>
          </a:p>
          <a:p>
            <a:pPr defTabSz="685496"/>
            <a:r>
              <a:rPr lang="en-US" sz="1176" dirty="0">
                <a:solidFill>
                  <a:srgbClr val="0000FF"/>
                </a:solidFill>
                <a:latin typeface="Consolas" panose="020B0609020204030204" pitchFamily="49" charset="0"/>
              </a:rPr>
              <a:t>MEDIANAME</a:t>
            </a:r>
            <a:r>
              <a:rPr lang="en-US" sz="1176" dirty="0">
                <a:solidFill>
                  <a:prstClr val="black"/>
                </a:solidFill>
                <a:latin typeface="Consolas" panose="020B0609020204030204" pitchFamily="49" charset="0"/>
              </a:rPr>
              <a:t> </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FF0000"/>
                </a:solidFill>
                <a:latin typeface="Consolas" panose="020B0609020204030204" pitchFamily="49" charset="0"/>
              </a:rPr>
              <a:t>‘mydb backup 20130411'</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0000FF"/>
                </a:solidFill>
                <a:latin typeface="Consolas" panose="020B0609020204030204" pitchFamily="49" charset="0"/>
              </a:rPr>
              <a:t>MEDIADESCRIPTION</a:t>
            </a:r>
            <a:r>
              <a:rPr lang="en-US" sz="1176" dirty="0">
                <a:solidFill>
                  <a:prstClr val="black"/>
                </a:solidFill>
                <a:latin typeface="Consolas" panose="020B0609020204030204" pitchFamily="49" charset="0"/>
              </a:rPr>
              <a:t> </a:t>
            </a:r>
            <a:r>
              <a:rPr lang="en-US" sz="1176" dirty="0">
                <a:solidFill>
                  <a:srgbClr val="808080"/>
                </a:solidFill>
                <a:latin typeface="Consolas" panose="020B0609020204030204" pitchFamily="49" charset="0"/>
              </a:rPr>
              <a:t>=</a:t>
            </a:r>
            <a:r>
              <a:rPr lang="en-US" sz="1176" dirty="0">
                <a:solidFill>
                  <a:prstClr val="black"/>
                </a:solidFill>
                <a:latin typeface="Consolas" panose="020B0609020204030204" pitchFamily="49" charset="0"/>
              </a:rPr>
              <a:t> </a:t>
            </a:r>
            <a:r>
              <a:rPr lang="en-US" sz="1176" dirty="0">
                <a:solidFill>
                  <a:srgbClr val="FF0000"/>
                </a:solidFill>
                <a:latin typeface="Consolas" panose="020B0609020204030204" pitchFamily="49" charset="0"/>
              </a:rPr>
              <a:t>'Backup of mydb'</a:t>
            </a:r>
          </a:p>
        </p:txBody>
      </p:sp>
      <p:sp>
        <p:nvSpPr>
          <p:cNvPr id="5" name="Footer Placeholder 4"/>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378271037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Backup to Windows Azure</a:t>
            </a:r>
            <a:endParaRPr lang="en-US" dirty="0">
              <a:solidFill>
                <a:schemeClr val="accent3"/>
              </a:solidFill>
            </a:endParaRPr>
          </a:p>
        </p:txBody>
      </p:sp>
      <p:sp>
        <p:nvSpPr>
          <p:cNvPr id="30" name="Cloud 29"/>
          <p:cNvSpPr/>
          <p:nvPr/>
        </p:nvSpPr>
        <p:spPr>
          <a:xfrm>
            <a:off x="3834975" y="1959046"/>
            <a:ext cx="3346710" cy="2090396"/>
          </a:xfrm>
          <a:prstGeom prst="cloud">
            <a:avLst/>
          </a:prstGeom>
          <a:solidFill>
            <a:schemeClr val="accent3">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6998">
              <a:defRPr/>
            </a:pPr>
            <a:r>
              <a:rPr lang="en-US" sz="1799" kern="0" dirty="0">
                <a:solidFill>
                  <a:srgbClr val="FFFFFF"/>
                </a:solidFill>
                <a:latin typeface="+mj-lt"/>
              </a:rPr>
              <a:t>Windows Azure storage</a:t>
            </a:r>
          </a:p>
        </p:txBody>
      </p:sp>
      <p:sp>
        <p:nvSpPr>
          <p:cNvPr id="31" name="Can 30"/>
          <p:cNvSpPr/>
          <p:nvPr/>
        </p:nvSpPr>
        <p:spPr>
          <a:xfrm>
            <a:off x="4598324" y="3115505"/>
            <a:ext cx="255698" cy="288635"/>
          </a:xfrm>
          <a:prstGeom prst="can">
            <a:avLst/>
          </a:prstGeom>
          <a:solidFill>
            <a:schemeClr val="bg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6998">
              <a:defRPr/>
            </a:pPr>
            <a:endParaRPr lang="en-US" sz="1799" kern="0" dirty="0">
              <a:solidFill>
                <a:srgbClr val="FFFFFF"/>
              </a:solidFill>
            </a:endParaRPr>
          </a:p>
        </p:txBody>
      </p:sp>
      <p:sp>
        <p:nvSpPr>
          <p:cNvPr id="32" name="Can 31"/>
          <p:cNvSpPr/>
          <p:nvPr/>
        </p:nvSpPr>
        <p:spPr>
          <a:xfrm>
            <a:off x="4739781" y="3302934"/>
            <a:ext cx="255698" cy="288635"/>
          </a:xfrm>
          <a:prstGeom prst="can">
            <a:avLst/>
          </a:prstGeom>
          <a:solidFill>
            <a:schemeClr val="bg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6998">
              <a:defRPr/>
            </a:pPr>
            <a:endParaRPr lang="en-US" sz="1799" kern="0" dirty="0">
              <a:solidFill>
                <a:srgbClr val="FFFFFF"/>
              </a:solidFill>
            </a:endParaRPr>
          </a:p>
        </p:txBody>
      </p:sp>
      <p:cxnSp>
        <p:nvCxnSpPr>
          <p:cNvPr id="33" name="Straight Arrow Connector 32"/>
          <p:cNvCxnSpPr>
            <a:stCxn id="28" idx="3"/>
          </p:cNvCxnSpPr>
          <p:nvPr/>
        </p:nvCxnSpPr>
        <p:spPr>
          <a:xfrm>
            <a:off x="2292004" y="2374040"/>
            <a:ext cx="2306321" cy="901146"/>
          </a:xfrm>
          <a:prstGeom prst="straightConnector1">
            <a:avLst/>
          </a:prstGeom>
          <a:noFill/>
          <a:ln w="25400" cap="flat" cmpd="sng" algn="ctr">
            <a:solidFill>
              <a:schemeClr val="tx2"/>
            </a:solidFill>
            <a:prstDash val="solid"/>
            <a:tailEnd type="triangle" w="lg" len="lg"/>
          </a:ln>
          <a:effectLst>
            <a:outerShdw blurRad="40000" dist="20000" dir="5400000" rotWithShape="0">
              <a:srgbClr val="000000">
                <a:alpha val="38000"/>
              </a:srgbClr>
            </a:outerShdw>
          </a:effectLst>
        </p:spPr>
      </p:cxnSp>
      <p:cxnSp>
        <p:nvCxnSpPr>
          <p:cNvPr id="34" name="Straight Arrow Connector 33"/>
          <p:cNvCxnSpPr>
            <a:stCxn id="5" idx="3"/>
          </p:cNvCxnSpPr>
          <p:nvPr/>
        </p:nvCxnSpPr>
        <p:spPr>
          <a:xfrm flipV="1">
            <a:off x="2292003" y="3519824"/>
            <a:ext cx="2447779" cy="119777"/>
          </a:xfrm>
          <a:prstGeom prst="straightConnector1">
            <a:avLst/>
          </a:prstGeom>
          <a:noFill/>
          <a:ln w="25400" cap="flat" cmpd="sng" algn="ctr">
            <a:solidFill>
              <a:schemeClr val="tx2"/>
            </a:solidFill>
            <a:prstDash val="solid"/>
            <a:tailEnd type="triangle" w="lg" len="lg"/>
          </a:ln>
          <a:effectLst>
            <a:outerShdw blurRad="40000" dist="20000" dir="5400000" rotWithShape="0">
              <a:srgbClr val="000000">
                <a:alpha val="38000"/>
              </a:srgbClr>
            </a:outerShdw>
          </a:effectLst>
        </p:spPr>
      </p:cxnSp>
      <p:sp>
        <p:nvSpPr>
          <p:cNvPr id="36" name="Rectangle 35"/>
          <p:cNvSpPr/>
          <p:nvPr/>
        </p:nvSpPr>
        <p:spPr>
          <a:xfrm>
            <a:off x="753258" y="4966888"/>
            <a:ext cx="3265763" cy="670519"/>
          </a:xfrm>
          <a:prstGeom prst="rect">
            <a:avLst/>
          </a:prstGeom>
          <a:noFill/>
          <a:ln w="9525" cap="flat" cmpd="sng" algn="ctr">
            <a:noFill/>
            <a:prstDash val="solid"/>
          </a:ln>
          <a:effectLst/>
        </p:spPr>
        <p:txBody>
          <a:bodyPr vert="vert270" rtlCol="0" anchor="b" anchorCtr="0"/>
          <a:lstStyle/>
          <a:p>
            <a:pPr algn="ctr" defTabSz="456998">
              <a:defRPr/>
            </a:pPr>
            <a:r>
              <a:rPr lang="en-US" sz="1799" kern="0" dirty="0">
                <a:solidFill>
                  <a:srgbClr val="FFFFFF"/>
                </a:solidFill>
              </a:rPr>
              <a:t>WA</a:t>
            </a:r>
          </a:p>
        </p:txBody>
      </p:sp>
      <p:sp>
        <p:nvSpPr>
          <p:cNvPr id="37" name="Rectangle 36"/>
          <p:cNvSpPr/>
          <p:nvPr/>
        </p:nvSpPr>
        <p:spPr>
          <a:xfrm>
            <a:off x="4508055" y="4283734"/>
            <a:ext cx="3196931" cy="1667429"/>
          </a:xfrm>
          <a:prstGeom prst="rect">
            <a:avLst/>
          </a:prstGeom>
          <a:noFill/>
          <a:ln w="9525" cap="flat" cmpd="sng" algn="ctr">
            <a:noFill/>
            <a:prstDash val="solid"/>
          </a:ln>
          <a:effectLst/>
        </p:spPr>
        <p:txBody>
          <a:bodyPr vert="vert270" rtlCol="0" anchor="b" anchorCtr="0"/>
          <a:lstStyle/>
          <a:p>
            <a:pPr algn="ctr" defTabSz="456998">
              <a:defRPr/>
            </a:pPr>
            <a:r>
              <a:rPr lang="en-US" sz="1799" kern="0" dirty="0">
                <a:solidFill>
                  <a:srgbClr val="FFFFFF"/>
                </a:solidFill>
              </a:rPr>
              <a:t>Windows Azure Blobs</a:t>
            </a:r>
          </a:p>
        </p:txBody>
      </p:sp>
      <p:sp>
        <p:nvSpPr>
          <p:cNvPr id="38" name="TextBox 37"/>
          <p:cNvSpPr txBox="1"/>
          <p:nvPr/>
        </p:nvSpPr>
        <p:spPr>
          <a:xfrm>
            <a:off x="860903" y="4325857"/>
            <a:ext cx="2629214" cy="499880"/>
          </a:xfrm>
          <a:prstGeom prst="rect">
            <a:avLst/>
          </a:prstGeom>
          <a:noFill/>
        </p:spPr>
        <p:txBody>
          <a:bodyPr wrap="square" rtlCol="0">
            <a:spAutoFit/>
          </a:bodyPr>
          <a:lstStyle/>
          <a:p>
            <a:pPr marL="285624" indent="-285624" defTabSz="456998">
              <a:buFont typeface="Arial" panose="020B0604020202020204" pitchFamily="34" charset="0"/>
              <a:buChar char="•"/>
              <a:defRPr/>
            </a:pPr>
            <a:r>
              <a:rPr lang="en-US" sz="1324" kern="0" dirty="0">
                <a:solidFill>
                  <a:srgbClr val="505050"/>
                </a:solidFill>
              </a:rPr>
              <a:t>On-site/off-site storage costs</a:t>
            </a:r>
          </a:p>
          <a:p>
            <a:pPr marL="285624" indent="-285624" defTabSz="456998">
              <a:buFont typeface="Arial" panose="020B0604020202020204" pitchFamily="34" charset="0"/>
              <a:buChar char="•"/>
              <a:defRPr/>
            </a:pPr>
            <a:r>
              <a:rPr lang="en-US" sz="1324" kern="0" dirty="0">
                <a:solidFill>
                  <a:srgbClr val="505050"/>
                </a:solidFill>
              </a:rPr>
              <a:t>Device management costs</a:t>
            </a:r>
          </a:p>
        </p:txBody>
      </p:sp>
      <p:grpSp>
        <p:nvGrpSpPr>
          <p:cNvPr id="3" name="Group 2"/>
          <p:cNvGrpSpPr/>
          <p:nvPr/>
        </p:nvGrpSpPr>
        <p:grpSpPr>
          <a:xfrm>
            <a:off x="807080" y="4381066"/>
            <a:ext cx="3265763" cy="1300613"/>
            <a:chOff x="1024483" y="4555422"/>
            <a:chExt cx="4441664" cy="1768924"/>
          </a:xfrm>
        </p:grpSpPr>
        <p:sp>
          <p:nvSpPr>
            <p:cNvPr id="35" name="Rectangle 34"/>
            <p:cNvSpPr/>
            <p:nvPr/>
          </p:nvSpPr>
          <p:spPr>
            <a:xfrm>
              <a:off x="1024483" y="4555422"/>
              <a:ext cx="4441664" cy="1013538"/>
            </a:xfrm>
            <a:prstGeom prst="rect">
              <a:avLst/>
            </a:prstGeom>
            <a:noFill/>
            <a:ln w="9525" cap="flat" cmpd="sng" algn="ctr">
              <a:noFill/>
              <a:prstDash val="solid"/>
            </a:ln>
            <a:effectLst/>
          </p:spPr>
          <p:txBody>
            <a:bodyPr vert="vert270" rtlCol="0" anchor="b" anchorCtr="0"/>
            <a:lstStyle/>
            <a:p>
              <a:pPr algn="ctr" defTabSz="456998">
                <a:defRPr/>
              </a:pPr>
              <a:r>
                <a:rPr lang="en-US" sz="1799" kern="0" dirty="0">
                  <a:solidFill>
                    <a:srgbClr val="FFFFFF"/>
                  </a:solidFill>
                </a:rPr>
                <a:t>Box</a:t>
              </a:r>
            </a:p>
          </p:txBody>
        </p:sp>
        <p:sp>
          <p:nvSpPr>
            <p:cNvPr id="39" name="TextBox 38"/>
            <p:cNvSpPr txBox="1"/>
            <p:nvPr/>
          </p:nvSpPr>
          <p:spPr>
            <a:xfrm>
              <a:off x="1097685" y="5367328"/>
              <a:ext cx="3575915" cy="957018"/>
            </a:xfrm>
            <a:prstGeom prst="rect">
              <a:avLst/>
            </a:prstGeom>
            <a:noFill/>
          </p:spPr>
          <p:txBody>
            <a:bodyPr wrap="square" rtlCol="0">
              <a:spAutoFit/>
            </a:bodyPr>
            <a:lstStyle/>
            <a:p>
              <a:pPr marL="285624" indent="-285624" defTabSz="456998">
                <a:buFont typeface="Arial" panose="020B0604020202020204" pitchFamily="34" charset="0"/>
                <a:buChar char="•"/>
                <a:defRPr/>
              </a:pPr>
              <a:r>
                <a:rPr lang="en-US" sz="1324" kern="0" dirty="0">
                  <a:solidFill>
                    <a:srgbClr val="505050"/>
                  </a:solidFill>
                </a:rPr>
                <a:t>XDrives limited to 1 terabyte</a:t>
              </a:r>
            </a:p>
            <a:p>
              <a:pPr marL="285624" indent="-285624" defTabSz="456998">
                <a:buFont typeface="Arial" panose="020B0604020202020204" pitchFamily="34" charset="0"/>
                <a:buChar char="•"/>
                <a:defRPr/>
              </a:pPr>
              <a:r>
                <a:rPr lang="en-US" sz="1324" kern="0" dirty="0">
                  <a:solidFill>
                    <a:srgbClr val="505050"/>
                  </a:solidFill>
                </a:rPr>
                <a:t>Max 16 drives</a:t>
              </a:r>
            </a:p>
            <a:p>
              <a:pPr marL="285624" indent="-285624" defTabSz="456998">
                <a:buFont typeface="Arial" panose="020B0604020202020204" pitchFamily="34" charset="0"/>
                <a:buChar char="•"/>
                <a:defRPr/>
              </a:pPr>
              <a:r>
                <a:rPr lang="en-US" sz="1324" kern="0" dirty="0">
                  <a:solidFill>
                    <a:srgbClr val="505050"/>
                  </a:solidFill>
                </a:rPr>
                <a:t>Manage drives and policy</a:t>
              </a:r>
            </a:p>
          </p:txBody>
        </p:sp>
      </p:grpSp>
      <p:sp>
        <p:nvSpPr>
          <p:cNvPr id="40" name="TextBox 39"/>
          <p:cNvSpPr txBox="1"/>
          <p:nvPr/>
        </p:nvSpPr>
        <p:spPr>
          <a:xfrm>
            <a:off x="4558277" y="4341478"/>
            <a:ext cx="2474008" cy="1314975"/>
          </a:xfrm>
          <a:prstGeom prst="rect">
            <a:avLst/>
          </a:prstGeom>
          <a:noFill/>
        </p:spPr>
        <p:txBody>
          <a:bodyPr wrap="square" rtlCol="0">
            <a:spAutoFit/>
          </a:bodyPr>
          <a:lstStyle/>
          <a:p>
            <a:pPr marL="285624" indent="-285624" defTabSz="456998">
              <a:buFont typeface="Arial" panose="020B0604020202020204" pitchFamily="34" charset="0"/>
              <a:buChar char="•"/>
              <a:defRPr/>
            </a:pPr>
            <a:r>
              <a:rPr lang="en-US" sz="1324" kern="0" dirty="0">
                <a:solidFill>
                  <a:srgbClr val="505050"/>
                </a:solidFill>
              </a:rPr>
              <a:t>Near “bottomless” storage</a:t>
            </a:r>
          </a:p>
          <a:p>
            <a:pPr marL="285624" indent="-285624" defTabSz="456998">
              <a:buFont typeface="Arial" panose="020B0604020202020204" pitchFamily="34" charset="0"/>
              <a:buChar char="•"/>
              <a:defRPr/>
            </a:pPr>
            <a:r>
              <a:rPr lang="en-US" sz="1324" kern="0" dirty="0">
                <a:solidFill>
                  <a:srgbClr val="505050"/>
                </a:solidFill>
              </a:rPr>
              <a:t>Off-site, geo-redundant</a:t>
            </a:r>
          </a:p>
          <a:p>
            <a:pPr marL="285624" indent="-285624" defTabSz="456998">
              <a:buFont typeface="Arial" panose="020B0604020202020204" pitchFamily="34" charset="0"/>
              <a:buChar char="•"/>
              <a:defRPr/>
            </a:pPr>
            <a:r>
              <a:rPr lang="en-US" sz="1324" kern="0" dirty="0">
                <a:solidFill>
                  <a:srgbClr val="505050"/>
                </a:solidFill>
              </a:rPr>
              <a:t>No provisioning</a:t>
            </a:r>
          </a:p>
          <a:p>
            <a:pPr marL="285624" indent="-285624" defTabSz="456998">
              <a:buFont typeface="Arial" panose="020B0604020202020204" pitchFamily="34" charset="0"/>
              <a:buChar char="•"/>
              <a:defRPr/>
            </a:pPr>
            <a:r>
              <a:rPr lang="en-US" sz="1324" kern="0" dirty="0">
                <a:solidFill>
                  <a:srgbClr val="505050"/>
                </a:solidFill>
              </a:rPr>
              <a:t>No device management</a:t>
            </a:r>
          </a:p>
          <a:p>
            <a:pPr marL="285624" indent="-285624" defTabSz="456998">
              <a:buFont typeface="Arial" panose="020B0604020202020204" pitchFamily="34" charset="0"/>
              <a:buChar char="•"/>
              <a:defRPr/>
            </a:pPr>
            <a:r>
              <a:rPr lang="en-US" sz="1324" kern="0" dirty="0">
                <a:solidFill>
                  <a:srgbClr val="505050"/>
                </a:solidFill>
              </a:rPr>
              <a:t>Media safety (decay-free)</a:t>
            </a:r>
          </a:p>
          <a:p>
            <a:pPr marL="285624" indent="-285624" defTabSz="456998">
              <a:buFont typeface="Arial" panose="020B0604020202020204" pitchFamily="34" charset="0"/>
              <a:buChar char="•"/>
              <a:defRPr/>
            </a:pPr>
            <a:r>
              <a:rPr lang="en-US" sz="1324" kern="0" dirty="0">
                <a:solidFill>
                  <a:srgbClr val="505050"/>
                </a:solidFill>
              </a:rPr>
              <a:t>Remote accessibility</a:t>
            </a:r>
          </a:p>
        </p:txBody>
      </p:sp>
      <p:grpSp>
        <p:nvGrpSpPr>
          <p:cNvPr id="6" name="Group 5"/>
          <p:cNvGrpSpPr/>
          <p:nvPr/>
        </p:nvGrpSpPr>
        <p:grpSpPr>
          <a:xfrm>
            <a:off x="1261938" y="3115506"/>
            <a:ext cx="1030066" cy="1048190"/>
            <a:chOff x="399248" y="3070887"/>
            <a:chExt cx="1400961" cy="1425612"/>
          </a:xfrm>
        </p:grpSpPr>
        <p:sp>
          <p:nvSpPr>
            <p:cNvPr id="5" name="Rectangle 4"/>
            <p:cNvSpPr/>
            <p:nvPr/>
          </p:nvSpPr>
          <p:spPr bwMode="auto">
            <a:xfrm>
              <a:off x="399248" y="3070887"/>
              <a:ext cx="1400961" cy="142561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67232" rIns="67232" bIns="67232" numCol="1" rtlCol="0" anchor="t" anchorCtr="0" compatLnSpc="1">
              <a:prstTxWarp prst="textNoShape">
                <a:avLst/>
              </a:prstTxWarp>
            </a:bodyPr>
            <a:lstStyle/>
            <a:p>
              <a:pPr defTabSz="685577" fontAlgn="base">
                <a:spcBef>
                  <a:spcPct val="0"/>
                </a:spcBef>
                <a:spcAft>
                  <a:spcPct val="0"/>
                </a:spcAft>
              </a:pPr>
              <a:r>
                <a:rPr lang="en-US" sz="882" dirty="0">
                  <a:gradFill>
                    <a:gsLst>
                      <a:gs pos="0">
                        <a:srgbClr val="FFFFFF"/>
                      </a:gs>
                      <a:gs pos="100000">
                        <a:srgbClr val="FFFFFF"/>
                      </a:gs>
                    </a:gsLst>
                    <a:lin ang="5400000" scaled="0"/>
                  </a:gradFill>
                </a:rPr>
                <a:t>On-premises server</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434" y="3620789"/>
              <a:ext cx="1322588" cy="365760"/>
            </a:xfrm>
            <a:prstGeom prst="rect">
              <a:avLst/>
            </a:prstGeom>
          </p:spPr>
        </p:pic>
      </p:grpSp>
      <p:grpSp>
        <p:nvGrpSpPr>
          <p:cNvPr id="7" name="Group 6"/>
          <p:cNvGrpSpPr/>
          <p:nvPr/>
        </p:nvGrpSpPr>
        <p:grpSpPr>
          <a:xfrm>
            <a:off x="1261938" y="1849945"/>
            <a:ext cx="1030066" cy="1048190"/>
            <a:chOff x="399248" y="1349636"/>
            <a:chExt cx="1400961" cy="1425612"/>
          </a:xfrm>
        </p:grpSpPr>
        <p:sp>
          <p:nvSpPr>
            <p:cNvPr id="28" name="Rectangle 27"/>
            <p:cNvSpPr/>
            <p:nvPr/>
          </p:nvSpPr>
          <p:spPr bwMode="auto">
            <a:xfrm>
              <a:off x="399248" y="1349636"/>
              <a:ext cx="1400961" cy="14256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232" tIns="67232" rIns="67232" bIns="67232" numCol="1" rtlCol="0" anchor="t" anchorCtr="0" compatLnSpc="1">
              <a:prstTxWarp prst="textNoShape">
                <a:avLst/>
              </a:prstTxWarp>
            </a:bodyPr>
            <a:lstStyle/>
            <a:p>
              <a:pPr defTabSz="685577" fontAlgn="base">
                <a:spcBef>
                  <a:spcPct val="0"/>
                </a:spcBef>
                <a:spcAft>
                  <a:spcPct val="0"/>
                </a:spcAft>
              </a:pPr>
              <a:r>
                <a:rPr lang="en-US" sz="882" dirty="0">
                  <a:gradFill>
                    <a:gsLst>
                      <a:gs pos="0">
                        <a:srgbClr val="FFFFFF"/>
                      </a:gs>
                      <a:gs pos="100000">
                        <a:srgbClr val="FFFFFF"/>
                      </a:gs>
                    </a:gsLst>
                    <a:lin ang="5400000" scaled="0"/>
                  </a:gradFill>
                </a:rPr>
                <a:t>Windows Azure VM</a:t>
              </a: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434" y="1859586"/>
              <a:ext cx="1322588" cy="365760"/>
            </a:xfrm>
            <a:prstGeom prst="rect">
              <a:avLst/>
            </a:prstGeom>
          </p:spPr>
        </p:pic>
      </p:grpSp>
      <p:sp>
        <p:nvSpPr>
          <p:cNvPr id="4" name="Footer Placeholder 3"/>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359939221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solidFill>
              </a:rPr>
              <a:t>Backup to Windows Azure</a:t>
            </a:r>
            <a:endParaRPr lang="en-US" dirty="0">
              <a:solidFill>
                <a:schemeClr val="accent3"/>
              </a:solidFill>
            </a:endParaRPr>
          </a:p>
        </p:txBody>
      </p:sp>
      <p:pic>
        <p:nvPicPr>
          <p:cNvPr id="4" name="Picture 3"/>
          <p:cNvPicPr>
            <a:picLocks noChangeAspect="1"/>
          </p:cNvPicPr>
          <p:nvPr/>
        </p:nvPicPr>
        <p:blipFill>
          <a:blip r:embed="rId2"/>
          <a:stretch>
            <a:fillRect/>
          </a:stretch>
        </p:blipFill>
        <p:spPr>
          <a:xfrm>
            <a:off x="4601788" y="1749371"/>
            <a:ext cx="4301732" cy="3874004"/>
          </a:xfrm>
          <a:prstGeom prst="rect">
            <a:avLst/>
          </a:prstGeom>
        </p:spPr>
      </p:pic>
      <p:sp>
        <p:nvSpPr>
          <p:cNvPr id="5" name="Rectangle 4"/>
          <p:cNvSpPr/>
          <p:nvPr/>
        </p:nvSpPr>
        <p:spPr bwMode="auto">
          <a:xfrm>
            <a:off x="5775828" y="3414464"/>
            <a:ext cx="3015248" cy="1222397"/>
          </a:xfrm>
          <a:prstGeom prst="rect">
            <a:avLst/>
          </a:prstGeom>
          <a:noFill/>
          <a:ln w="571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550890" y="3147883"/>
            <a:ext cx="3537551" cy="1776281"/>
          </a:xfrm>
          <a:prstGeom prst="rect">
            <a:avLst/>
          </a:prstGeom>
        </p:spPr>
      </p:pic>
      <p:sp>
        <p:nvSpPr>
          <p:cNvPr id="7" name="TextBox 6"/>
          <p:cNvSpPr txBox="1"/>
          <p:nvPr/>
        </p:nvSpPr>
        <p:spPr>
          <a:xfrm>
            <a:off x="1729218" y="2686285"/>
            <a:ext cx="1010539" cy="380108"/>
          </a:xfrm>
          <a:prstGeom prst="rect">
            <a:avLst/>
          </a:prstGeom>
          <a:noFill/>
        </p:spPr>
        <p:txBody>
          <a:bodyPr wrap="none" lIns="134464" tIns="107571" rIns="134464" bIns="107571" rtlCol="0">
            <a:spAutoFit/>
          </a:bodyPr>
          <a:lstStyle/>
          <a:p>
            <a:pPr>
              <a:lnSpc>
                <a:spcPct val="90000"/>
              </a:lnSpc>
            </a:pPr>
            <a:r>
              <a:rPr lang="en-US" sz="1176" dirty="0">
                <a:gradFill>
                  <a:gsLst>
                    <a:gs pos="2917">
                      <a:srgbClr val="505050"/>
                    </a:gs>
                    <a:gs pos="30000">
                      <a:srgbClr val="505050"/>
                    </a:gs>
                  </a:gsLst>
                  <a:lin ang="5400000" scaled="0"/>
                </a:gradFill>
              </a:rPr>
              <a:t>Restore GUI</a:t>
            </a:r>
          </a:p>
        </p:txBody>
      </p:sp>
      <p:sp>
        <p:nvSpPr>
          <p:cNvPr id="8" name="TextBox 7"/>
          <p:cNvSpPr txBox="1"/>
          <p:nvPr/>
        </p:nvSpPr>
        <p:spPr>
          <a:xfrm>
            <a:off x="6023181" y="1338451"/>
            <a:ext cx="978479" cy="380108"/>
          </a:xfrm>
          <a:prstGeom prst="rect">
            <a:avLst/>
          </a:prstGeom>
          <a:noFill/>
        </p:spPr>
        <p:txBody>
          <a:bodyPr wrap="none" lIns="134464" tIns="107571" rIns="134464" bIns="107571" rtlCol="0">
            <a:spAutoFit/>
          </a:bodyPr>
          <a:lstStyle/>
          <a:p>
            <a:pPr>
              <a:lnSpc>
                <a:spcPct val="90000"/>
              </a:lnSpc>
            </a:pPr>
            <a:r>
              <a:rPr lang="en-US" sz="1176" dirty="0">
                <a:gradFill>
                  <a:gsLst>
                    <a:gs pos="2917">
                      <a:srgbClr val="505050"/>
                    </a:gs>
                    <a:gs pos="30000">
                      <a:srgbClr val="505050"/>
                    </a:gs>
                  </a:gsLst>
                  <a:lin ang="5400000" scaled="0"/>
                </a:gradFill>
              </a:rPr>
              <a:t>Backup GUI</a:t>
            </a:r>
          </a:p>
        </p:txBody>
      </p:sp>
      <p:sp>
        <p:nvSpPr>
          <p:cNvPr id="9" name="Footer Placeholder 8"/>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353182640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solidFill>
              </a:rPr>
              <a:t>Backup to Windows Azure Tool </a:t>
            </a:r>
            <a:endParaRPr lang="en-US" dirty="0">
              <a:solidFill>
                <a:schemeClr val="accent3"/>
              </a:solidFill>
            </a:endParaRPr>
          </a:p>
        </p:txBody>
      </p:sp>
      <p:sp>
        <p:nvSpPr>
          <p:cNvPr id="5" name="Text Placeholder 4"/>
          <p:cNvSpPr txBox="1">
            <a:spLocks noGrp="1"/>
          </p:cNvSpPr>
          <p:nvPr>
            <p:ph type="body" sz="quarter" idx="13"/>
          </p:nvPr>
        </p:nvSpPr>
        <p:spPr>
          <a:xfrm>
            <a:off x="201930" y="2420523"/>
            <a:ext cx="5046493" cy="3001957"/>
          </a:xfrm>
        </p:spPr>
        <p:txBody>
          <a:bodyPr>
            <a:normAutofit fontScale="92500" lnSpcReduction="10000"/>
          </a:bodyPr>
          <a:lstStyle/>
          <a:p>
            <a:r>
              <a:rPr lang="en-US" dirty="0" smtClean="0"/>
              <a:t>What is it?</a:t>
            </a:r>
          </a:p>
          <a:p>
            <a:pPr lvl="1"/>
            <a:r>
              <a:rPr lang="en-US" dirty="0" smtClean="0"/>
              <a:t>Stand-alone Tool that adds backup to Windows Azure capabilities and backup encryption to prior versions of SQL Server</a:t>
            </a:r>
          </a:p>
          <a:p>
            <a:r>
              <a:rPr lang="en-US" dirty="0" smtClean="0"/>
              <a:t>Benefits</a:t>
            </a:r>
          </a:p>
          <a:p>
            <a:pPr lvl="1"/>
            <a:r>
              <a:rPr lang="en-US" dirty="0" smtClean="0"/>
              <a:t>One Cloud Backup strategy across prior versions of SQL Server including 2005, 2008, and 2008 R2</a:t>
            </a:r>
          </a:p>
          <a:p>
            <a:pPr lvl="1"/>
            <a:r>
              <a:rPr lang="en-US" dirty="0" smtClean="0"/>
              <a:t>Adds backup encryption to prior versions, locally or in the cloud</a:t>
            </a:r>
          </a:p>
          <a:p>
            <a:pPr lvl="1"/>
            <a:r>
              <a:rPr lang="en-US" dirty="0" smtClean="0"/>
              <a:t>Takes advantage of backup to Azure</a:t>
            </a:r>
          </a:p>
          <a:p>
            <a:pPr lvl="1"/>
            <a:r>
              <a:rPr lang="en-US" dirty="0" smtClean="0"/>
              <a:t>Easy configuration</a:t>
            </a:r>
            <a:endParaRPr lang="en-US" dirty="0"/>
          </a:p>
        </p:txBody>
      </p:sp>
      <p:pic>
        <p:nvPicPr>
          <p:cNvPr id="6" name="Picture 5"/>
          <p:cNvPicPr>
            <a:picLocks noChangeAspect="1"/>
          </p:cNvPicPr>
          <p:nvPr/>
        </p:nvPicPr>
        <p:blipFill>
          <a:blip r:embed="rId2"/>
          <a:stretch>
            <a:fillRect/>
          </a:stretch>
        </p:blipFill>
        <p:spPr>
          <a:xfrm>
            <a:off x="5365412" y="2420523"/>
            <a:ext cx="3315694" cy="2013803"/>
          </a:xfrm>
          <a:prstGeom prst="rect">
            <a:avLst/>
          </a:prstGeom>
        </p:spPr>
      </p:pic>
      <p:sp>
        <p:nvSpPr>
          <p:cNvPr id="2" name="Footer Placeholder 1"/>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7161174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Tomek i Łukasz</a:t>
            </a:r>
            <a:endParaRPr lang="pl-P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391314"/>
            <a:ext cx="2701456" cy="263391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17638"/>
            <a:ext cx="2620949" cy="26209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867" y="1383002"/>
            <a:ext cx="1049571" cy="944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000" y="3040912"/>
            <a:ext cx="915356" cy="960374"/>
          </a:xfrm>
          <a:prstGeom prst="rect">
            <a:avLst/>
          </a:prstGeom>
        </p:spPr>
      </p:pic>
      <p:sp>
        <p:nvSpPr>
          <p:cNvPr id="10" name="Text Placeholder 6"/>
          <p:cNvSpPr txBox="1">
            <a:spLocks/>
          </p:cNvSpPr>
          <p:nvPr/>
        </p:nvSpPr>
        <p:spPr>
          <a:xfrm>
            <a:off x="4542905" y="4262778"/>
            <a:ext cx="4373451" cy="2105648"/>
          </a:xfrm>
          <a:prstGeom prst="rect">
            <a:avLst/>
          </a:prstGeom>
        </p:spPr>
        <p:txBody>
          <a:bodyPr/>
          <a:lstStyle>
            <a:lvl1pPr marL="257175" indent="-257175"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pl-PL" sz="1200" dirty="0" smtClean="0"/>
              <a:t>Architekt i trener - Data Platform &amp; Business </a:t>
            </a:r>
            <a:r>
              <a:rPr lang="pl-PL" sz="1200" dirty="0" err="1" smtClean="0"/>
              <a:t>Intelligence</a:t>
            </a:r>
            <a:r>
              <a:rPr lang="pl-PL" sz="1200" dirty="0" smtClean="0"/>
              <a:t> Solutions</a:t>
            </a:r>
          </a:p>
          <a:p>
            <a:r>
              <a:rPr lang="pl-PL" sz="1200" dirty="0" smtClean="0"/>
              <a:t>Prelegent i ekspert na licznych konferencjach</a:t>
            </a:r>
          </a:p>
          <a:p>
            <a:r>
              <a:rPr lang="pl-PL" sz="1200" dirty="0" smtClean="0"/>
              <a:t>Wykładowca i autor publikacji</a:t>
            </a:r>
          </a:p>
          <a:p>
            <a:r>
              <a:rPr lang="pl-PL" sz="1200" dirty="0" smtClean="0"/>
              <a:t>Posiada liczne certyfikaty (MCSE, MCITP, MCSA, MCT)</a:t>
            </a:r>
          </a:p>
          <a:p>
            <a:r>
              <a:rPr lang="pl-PL" sz="1200" dirty="0" smtClean="0"/>
              <a:t>Od 2010 roku wyróżniony nagrodą MVP w kategorii SQL Server</a:t>
            </a:r>
          </a:p>
          <a:p>
            <a:r>
              <a:rPr lang="pl-PL" sz="1200" dirty="0" smtClean="0"/>
              <a:t>Lider PLSSUG (Poznań)</a:t>
            </a:r>
            <a:endParaRPr lang="pl-PL" sz="1200" dirty="0"/>
          </a:p>
          <a:p>
            <a:endParaRPr lang="pl-PL" sz="1200" dirty="0" smtClean="0"/>
          </a:p>
          <a:p>
            <a:pPr marL="0" indent="0">
              <a:buNone/>
            </a:pPr>
            <a:r>
              <a:rPr lang="pl-PL" sz="1200" dirty="0" smtClean="0"/>
              <a:t>lukasz@sqlexpert.pl		lukasz@grala.biz</a:t>
            </a:r>
            <a:endParaRPr lang="pl-PL" sz="1200" dirty="0" smtClean="0"/>
          </a:p>
        </p:txBody>
      </p:sp>
      <p:sp>
        <p:nvSpPr>
          <p:cNvPr id="11" name="Text Placeholder 6"/>
          <p:cNvSpPr txBox="1">
            <a:spLocks/>
          </p:cNvSpPr>
          <p:nvPr/>
        </p:nvSpPr>
        <p:spPr>
          <a:xfrm>
            <a:off x="304800" y="4262778"/>
            <a:ext cx="4373451" cy="2105648"/>
          </a:xfrm>
          <a:prstGeom prst="rect">
            <a:avLst/>
          </a:prstGeom>
        </p:spPr>
        <p:txBody>
          <a:bodyPr/>
          <a:lstStyle>
            <a:lvl1pPr marL="257175" indent="-257175"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pl-PL" sz="1200" dirty="0" err="1"/>
              <a:t>DBDev</a:t>
            </a:r>
            <a:r>
              <a:rPr lang="pl-PL" sz="1200" dirty="0"/>
              <a:t> </a:t>
            </a:r>
            <a:r>
              <a:rPr lang="pl-PL" sz="1200" dirty="0" err="1"/>
              <a:t>WSZiB</a:t>
            </a:r>
            <a:r>
              <a:rPr lang="pl-PL" sz="1200" dirty="0"/>
              <a:t> w </a:t>
            </a:r>
            <a:r>
              <a:rPr lang="pl-PL" sz="1200" dirty="0" smtClean="0"/>
              <a:t>Krakowie</a:t>
            </a:r>
          </a:p>
          <a:p>
            <a:r>
              <a:rPr lang="pl-PL" sz="1200" dirty="0" smtClean="0"/>
              <a:t>Prelegent na spotkaniach grup i konferencjach</a:t>
            </a:r>
          </a:p>
          <a:p>
            <a:r>
              <a:rPr lang="pl-PL" sz="1200" dirty="0" smtClean="0"/>
              <a:t>Trener Microsoft</a:t>
            </a:r>
          </a:p>
          <a:p>
            <a:r>
              <a:rPr lang="pl-PL" sz="1200" dirty="0" smtClean="0"/>
              <a:t>Posiada liczne certyfikaty (MCSE, MCITP, MCSA, MCT)</a:t>
            </a:r>
          </a:p>
          <a:p>
            <a:r>
              <a:rPr lang="pl-PL" sz="1200" dirty="0" smtClean="0"/>
              <a:t>Lider PLSSUG (Kraków)</a:t>
            </a:r>
          </a:p>
          <a:p>
            <a:endParaRPr lang="pl-PL" sz="1200" dirty="0"/>
          </a:p>
          <a:p>
            <a:endParaRPr lang="pl-PL" sz="1200" dirty="0"/>
          </a:p>
          <a:p>
            <a:endParaRPr lang="pl-PL" sz="1200" dirty="0" smtClean="0"/>
          </a:p>
          <a:p>
            <a:pPr marL="0" indent="0">
              <a:buNone/>
            </a:pPr>
            <a:r>
              <a:rPr lang="pl-PL" sz="1200" dirty="0"/>
              <a:t>tomasz.libera@plssug.org.pl</a:t>
            </a:r>
            <a:endParaRPr lang="pl-PL" sz="1200" dirty="0" smtClean="0"/>
          </a:p>
        </p:txBody>
      </p:sp>
    </p:spTree>
    <p:extLst>
      <p:ext uri="{BB962C8B-B14F-4D97-AF65-F5344CB8AC3E}">
        <p14:creationId xmlns:p14="http://schemas.microsoft.com/office/powerpoint/2010/main" val="2102958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solidFill>
                  <a:schemeClr val="accent3"/>
                </a:solidFill>
              </a:rPr>
              <a:t>Zarządzalny</a:t>
            </a:r>
            <a:r>
              <a:rPr lang="pl-PL" dirty="0" smtClean="0">
                <a:solidFill>
                  <a:schemeClr val="accent3"/>
                </a:solidFill>
              </a:rPr>
              <a:t> backup do </a:t>
            </a:r>
            <a:r>
              <a:rPr lang="en-US" dirty="0" smtClean="0">
                <a:solidFill>
                  <a:schemeClr val="accent3"/>
                </a:solidFill>
              </a:rPr>
              <a:t>Azure </a:t>
            </a:r>
            <a:endParaRPr lang="en-US" dirty="0">
              <a:solidFill>
                <a:schemeClr val="accent3"/>
              </a:solidFill>
            </a:endParaRPr>
          </a:p>
        </p:txBody>
      </p:sp>
      <p:sp>
        <p:nvSpPr>
          <p:cNvPr id="6" name="Text Placeholder 5"/>
          <p:cNvSpPr>
            <a:spLocks noGrp="1"/>
          </p:cNvSpPr>
          <p:nvPr>
            <p:ph type="body" sz="quarter" idx="13"/>
          </p:nvPr>
        </p:nvSpPr>
        <p:spPr>
          <a:xfrm>
            <a:off x="201930" y="2420523"/>
            <a:ext cx="5046493" cy="3001957"/>
          </a:xfrm>
        </p:spPr>
        <p:txBody>
          <a:bodyPr/>
          <a:lstStyle/>
          <a:p>
            <a:r>
              <a:rPr lang="pl-PL" dirty="0" smtClean="0"/>
              <a:t>Co to jest?</a:t>
            </a:r>
            <a:endParaRPr lang="en-US" dirty="0" smtClean="0"/>
          </a:p>
          <a:p>
            <a:pPr lvl="1">
              <a:spcBef>
                <a:spcPts val="0"/>
              </a:spcBef>
              <a:spcAft>
                <a:spcPts val="441"/>
              </a:spcAft>
            </a:pPr>
            <a:r>
              <a:rPr lang="en-US" dirty="0"/>
              <a:t>Agent </a:t>
            </a:r>
            <a:r>
              <a:rPr lang="pl-PL" dirty="0" smtClean="0"/>
              <a:t>zarządzający</a:t>
            </a:r>
            <a:r>
              <a:rPr lang="en-US" dirty="0" smtClean="0"/>
              <a:t> </a:t>
            </a:r>
            <a:r>
              <a:rPr lang="pl-PL" dirty="0" smtClean="0"/>
              <a:t>i automatyzujący</a:t>
            </a:r>
            <a:r>
              <a:rPr lang="en-US" dirty="0" smtClean="0"/>
              <a:t> </a:t>
            </a:r>
            <a:r>
              <a:rPr lang="en-US" dirty="0"/>
              <a:t>SQL Server </a:t>
            </a:r>
            <a:r>
              <a:rPr lang="en-US" dirty="0" smtClean="0"/>
              <a:t>backup</a:t>
            </a:r>
            <a:endParaRPr lang="en-US" dirty="0"/>
          </a:p>
          <a:p>
            <a:r>
              <a:rPr lang="pl-PL" dirty="0" smtClean="0"/>
              <a:t>Główne korzyści</a:t>
            </a:r>
            <a:endParaRPr lang="en-US" dirty="0" smtClean="0"/>
          </a:p>
          <a:p>
            <a:pPr lvl="1">
              <a:spcBef>
                <a:spcPts val="0"/>
              </a:spcBef>
              <a:spcAft>
                <a:spcPts val="441"/>
              </a:spcAft>
            </a:pPr>
            <a:r>
              <a:rPr lang="pl-PL" dirty="0" smtClean="0"/>
              <a:t>Łatwe zarządzanie</a:t>
            </a:r>
            <a:endParaRPr lang="en-US" dirty="0" smtClean="0"/>
          </a:p>
          <a:p>
            <a:pPr lvl="2">
              <a:spcBef>
                <a:spcPts val="0"/>
              </a:spcBef>
              <a:spcAft>
                <a:spcPts val="441"/>
              </a:spcAft>
            </a:pPr>
            <a:r>
              <a:rPr lang="pl-PL" sz="1176" dirty="0"/>
              <a:t>Okres przechowywania</a:t>
            </a:r>
            <a:endParaRPr lang="en-US" sz="1176" dirty="0"/>
          </a:p>
          <a:p>
            <a:pPr lvl="2">
              <a:spcBef>
                <a:spcPts val="0"/>
              </a:spcBef>
              <a:spcAft>
                <a:spcPts val="441"/>
              </a:spcAft>
            </a:pPr>
            <a:r>
              <a:rPr lang="pl-PL" sz="1176" dirty="0"/>
              <a:t>Zakres instancji, bazy danych, lub częściowy</a:t>
            </a:r>
            <a:endParaRPr lang="en-US" sz="1176" dirty="0"/>
          </a:p>
          <a:p>
            <a:pPr lvl="1">
              <a:spcBef>
                <a:spcPts val="0"/>
              </a:spcBef>
              <a:spcAft>
                <a:spcPts val="441"/>
              </a:spcAft>
            </a:pPr>
            <a:r>
              <a:rPr lang="pl-PL" dirty="0" smtClean="0"/>
              <a:t>Zalety</a:t>
            </a:r>
            <a:r>
              <a:rPr lang="en-US" dirty="0" smtClean="0"/>
              <a:t> </a:t>
            </a:r>
            <a:r>
              <a:rPr lang="en-US" dirty="0"/>
              <a:t>Azure</a:t>
            </a:r>
          </a:p>
          <a:p>
            <a:pPr lvl="2">
              <a:spcBef>
                <a:spcPts val="0"/>
              </a:spcBef>
              <a:spcAft>
                <a:spcPts val="441"/>
              </a:spcAft>
            </a:pPr>
            <a:r>
              <a:rPr lang="pl-PL" sz="1176" dirty="0"/>
              <a:t>Z natury przechowywanie poza miejscem działania</a:t>
            </a:r>
            <a:endParaRPr lang="en-US" sz="1176" dirty="0"/>
          </a:p>
          <a:p>
            <a:pPr lvl="2">
              <a:spcBef>
                <a:spcPts val="0"/>
              </a:spcBef>
              <a:spcAft>
                <a:spcPts val="441"/>
              </a:spcAft>
            </a:pPr>
            <a:r>
              <a:rPr lang="en-US" sz="1176" dirty="0"/>
              <a:t>Geo-redundant</a:t>
            </a:r>
            <a:r>
              <a:rPr lang="pl-PL" sz="1176" dirty="0" err="1"/>
              <a:t>ny</a:t>
            </a:r>
            <a:endParaRPr lang="en-US" sz="1176" dirty="0"/>
          </a:p>
          <a:p>
            <a:pPr lvl="2">
              <a:spcBef>
                <a:spcPts val="0"/>
              </a:spcBef>
              <a:spcAft>
                <a:spcPts val="441"/>
              </a:spcAft>
            </a:pPr>
            <a:r>
              <a:rPr lang="pl-PL" sz="1176" dirty="0"/>
              <a:t>Minimalny koszt magazynowania</a:t>
            </a:r>
            <a:endParaRPr lang="en-US" sz="1176" dirty="0"/>
          </a:p>
          <a:p>
            <a:pPr lvl="2">
              <a:spcBef>
                <a:spcPts val="0"/>
              </a:spcBef>
              <a:spcAft>
                <a:spcPts val="441"/>
              </a:spcAft>
            </a:pPr>
            <a:r>
              <a:rPr lang="pl-PL" sz="1176" dirty="0"/>
              <a:t>Brak zarządzania sprzętem</a:t>
            </a:r>
            <a:endParaRPr lang="en-US" sz="1176" dirty="0"/>
          </a:p>
        </p:txBody>
      </p:sp>
      <p:sp>
        <p:nvSpPr>
          <p:cNvPr id="7" name="Rectangle 6"/>
          <p:cNvSpPr/>
          <p:nvPr/>
        </p:nvSpPr>
        <p:spPr>
          <a:xfrm>
            <a:off x="5325805" y="2420523"/>
            <a:ext cx="3558990" cy="1621599"/>
          </a:xfrm>
          <a:prstGeom prst="rect">
            <a:avLst/>
          </a:prstGeom>
          <a:solidFill>
            <a:schemeClr val="accent3"/>
          </a:solidFill>
          <a:ln>
            <a:noFill/>
          </a:ln>
        </p:spPr>
        <p:txBody>
          <a:bodyPr wrap="square" lIns="51434" tIns="25718" rIns="51434" bIns="25718">
            <a:spAutoFit/>
          </a:bodyPr>
          <a:lstStyle/>
          <a:p>
            <a:pPr>
              <a:spcBef>
                <a:spcPts val="882"/>
              </a:spcBef>
              <a:spcAft>
                <a:spcPts val="882"/>
              </a:spcAft>
            </a:pPr>
            <a:r>
              <a:rPr lang="pl-PL" sz="1350" dirty="0">
                <a:solidFill>
                  <a:srgbClr val="FFFFFF"/>
                </a:solidFill>
              </a:rPr>
              <a:t>Przykład</a:t>
            </a:r>
            <a:r>
              <a:rPr lang="en-US" sz="1350" dirty="0">
                <a:solidFill>
                  <a:srgbClr val="FFFFFF"/>
                </a:solidFill>
              </a:rPr>
              <a:t>:</a:t>
            </a:r>
          </a:p>
          <a:p>
            <a:r>
              <a:rPr lang="en-US" sz="1350" i="1" dirty="0">
                <a:solidFill>
                  <a:srgbClr val="FFFFFF"/>
                </a:solidFill>
              </a:rPr>
              <a:t>EXEC smart_admin.sp_set_db_backup </a:t>
            </a:r>
          </a:p>
          <a:p>
            <a:r>
              <a:rPr lang="en-US" sz="1350" i="1" dirty="0">
                <a:solidFill>
                  <a:srgbClr val="FFFFFF"/>
                </a:solidFill>
              </a:rPr>
              <a:t>                @database_name='TestDB', </a:t>
            </a:r>
          </a:p>
          <a:p>
            <a:r>
              <a:rPr lang="en-US" sz="1350" i="1" dirty="0">
                <a:solidFill>
                  <a:srgbClr val="FFFFFF"/>
                </a:solidFill>
              </a:rPr>
              <a:t>                @storage_url=&lt;storage url&gt;,</a:t>
            </a:r>
          </a:p>
          <a:p>
            <a:r>
              <a:rPr lang="en-US" sz="1350" i="1" dirty="0">
                <a:solidFill>
                  <a:srgbClr val="FFFFFF"/>
                </a:solidFill>
              </a:rPr>
              <a:t>                @retention_days=30, </a:t>
            </a:r>
          </a:p>
          <a:p>
            <a:r>
              <a:rPr lang="en-US" sz="1350" i="1" dirty="0">
                <a:solidFill>
                  <a:srgbClr val="FFFFFF"/>
                </a:solidFill>
              </a:rPr>
              <a:t>                @credential_name='MyCredential',</a:t>
            </a:r>
          </a:p>
          <a:p>
            <a:r>
              <a:rPr lang="en-US" sz="1350" i="1" dirty="0">
                <a:solidFill>
                  <a:srgbClr val="FFFFFF"/>
                </a:solidFill>
              </a:rPr>
              <a:t>                @enable_backup=1</a:t>
            </a:r>
          </a:p>
        </p:txBody>
      </p:sp>
      <p:sp>
        <p:nvSpPr>
          <p:cNvPr id="3" name="Footer Placeholder 2"/>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213050522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1052432"/>
            <a:ext cx="7552580" cy="806798"/>
          </a:xfrm>
        </p:spPr>
        <p:txBody>
          <a:bodyPr/>
          <a:lstStyle/>
          <a:p>
            <a:r>
              <a:rPr lang="en-US" dirty="0" smtClean="0">
                <a:solidFill>
                  <a:schemeClr val="accent3"/>
                </a:solidFill>
              </a:rPr>
              <a:t>SQL Server data and log files </a:t>
            </a:r>
            <a:r>
              <a:rPr lang="pl-PL" dirty="0" smtClean="0">
                <a:solidFill>
                  <a:schemeClr val="accent3"/>
                </a:solidFill>
              </a:rPr>
              <a:t>w</a:t>
            </a:r>
            <a:r>
              <a:rPr lang="en-US" dirty="0" smtClean="0">
                <a:solidFill>
                  <a:schemeClr val="accent3"/>
                </a:solidFill>
              </a:rPr>
              <a:t> Windows Azure storage</a:t>
            </a:r>
            <a:endParaRPr lang="en-US" dirty="0">
              <a:solidFill>
                <a:schemeClr val="accent3"/>
              </a:solidFill>
            </a:endParaRPr>
          </a:p>
        </p:txBody>
      </p:sp>
      <p:sp>
        <p:nvSpPr>
          <p:cNvPr id="7" name="Text Placeholder 6"/>
          <p:cNvSpPr>
            <a:spLocks noGrp="1"/>
          </p:cNvSpPr>
          <p:nvPr>
            <p:ph type="body" sz="quarter" idx="13"/>
          </p:nvPr>
        </p:nvSpPr>
        <p:spPr>
          <a:xfrm>
            <a:off x="111514" y="2204268"/>
            <a:ext cx="5561315" cy="3001957"/>
          </a:xfrm>
        </p:spPr>
        <p:txBody>
          <a:bodyPr>
            <a:normAutofit fontScale="92500" lnSpcReduction="20000"/>
          </a:bodyPr>
          <a:lstStyle/>
          <a:p>
            <a:r>
              <a:rPr lang="pl-PL" dirty="0" smtClean="0"/>
              <a:t>Co to jest?</a:t>
            </a:r>
            <a:endParaRPr lang="en-US" dirty="0" smtClean="0"/>
          </a:p>
          <a:p>
            <a:pPr lvl="1">
              <a:spcBef>
                <a:spcPts val="0"/>
              </a:spcBef>
              <a:spcAft>
                <a:spcPts val="441"/>
              </a:spcAft>
            </a:pPr>
            <a:r>
              <a:rPr lang="pl-PL" dirty="0" smtClean="0"/>
              <a:t>Możliwość przeniesienia plików danych i dziennika logów do</a:t>
            </a:r>
            <a:r>
              <a:rPr lang="en-US" dirty="0" smtClean="0"/>
              <a:t> </a:t>
            </a:r>
            <a:r>
              <a:rPr lang="en-US" dirty="0"/>
              <a:t>Windows Azure Storage, </a:t>
            </a:r>
            <a:r>
              <a:rPr lang="pl-PL" dirty="0" smtClean="0"/>
              <a:t>utrzymując węzeł obliczeniowy</a:t>
            </a:r>
            <a:r>
              <a:rPr lang="en-US" dirty="0" smtClean="0"/>
              <a:t> </a:t>
            </a:r>
            <a:r>
              <a:rPr lang="pl-PL" dirty="0" smtClean="0"/>
              <a:t>„</a:t>
            </a:r>
            <a:r>
              <a:rPr lang="en-US" dirty="0" smtClean="0"/>
              <a:t>SQL </a:t>
            </a:r>
            <a:r>
              <a:rPr lang="en-US" dirty="0"/>
              <a:t>Server </a:t>
            </a:r>
            <a:r>
              <a:rPr lang="en-US" dirty="0" smtClean="0"/>
              <a:t>on-premises</a:t>
            </a:r>
            <a:r>
              <a:rPr lang="pl-PL" dirty="0" smtClean="0"/>
              <a:t>”</a:t>
            </a:r>
            <a:endParaRPr lang="en-US" dirty="0"/>
          </a:p>
          <a:p>
            <a:pPr lvl="1">
              <a:spcBef>
                <a:spcPts val="0"/>
              </a:spcBef>
              <a:spcAft>
                <a:spcPts val="441"/>
              </a:spcAft>
            </a:pPr>
            <a:r>
              <a:rPr lang="pl-PL" dirty="0" smtClean="0"/>
              <a:t>Wsparcie do </a:t>
            </a:r>
            <a:r>
              <a:rPr lang="en-US" dirty="0" smtClean="0"/>
              <a:t>Transparent </a:t>
            </a:r>
            <a:r>
              <a:rPr lang="en-US" dirty="0"/>
              <a:t>Data Encryption (TDE</a:t>
            </a:r>
            <a:r>
              <a:rPr lang="en-US" dirty="0" smtClean="0"/>
              <a:t>)</a:t>
            </a:r>
            <a:endParaRPr lang="en-US" dirty="0"/>
          </a:p>
          <a:p>
            <a:r>
              <a:rPr lang="pl-PL" dirty="0" smtClean="0"/>
              <a:t>Główne korzyści</a:t>
            </a:r>
            <a:endParaRPr lang="en-US" dirty="0" smtClean="0"/>
          </a:p>
          <a:p>
            <a:pPr lvl="1">
              <a:spcBef>
                <a:spcPts val="0"/>
              </a:spcBef>
              <a:spcAft>
                <a:spcPts val="441"/>
              </a:spcAft>
            </a:pPr>
            <a:r>
              <a:rPr lang="pl-PL" dirty="0" smtClean="0"/>
              <a:t>Po stronie aplikacji, klienta nie wymaga żadnych zmian</a:t>
            </a:r>
            <a:endParaRPr lang="en-US" dirty="0" smtClean="0"/>
          </a:p>
          <a:p>
            <a:pPr lvl="1">
              <a:spcBef>
                <a:spcPts val="0"/>
              </a:spcBef>
              <a:spcAft>
                <a:spcPts val="441"/>
              </a:spcAft>
            </a:pPr>
            <a:r>
              <a:rPr lang="pl-PL" dirty="0" smtClean="0"/>
              <a:t>Scentralizowane kopie danych i plików dziennika logów</a:t>
            </a:r>
            <a:endParaRPr lang="en-US" dirty="0" smtClean="0"/>
          </a:p>
          <a:p>
            <a:pPr lvl="1">
              <a:spcBef>
                <a:spcPts val="0"/>
              </a:spcBef>
              <a:spcAft>
                <a:spcPts val="441"/>
              </a:spcAft>
            </a:pPr>
            <a:r>
              <a:rPr lang="pl-PL" dirty="0" smtClean="0"/>
              <a:t>Nieograniczone składowanie w</a:t>
            </a:r>
            <a:r>
              <a:rPr lang="en-US" dirty="0" smtClean="0"/>
              <a:t> Azure Storage (</a:t>
            </a:r>
            <a:r>
              <a:rPr lang="pl-PL" dirty="0" smtClean="0"/>
              <a:t>wraz z </a:t>
            </a:r>
            <a:r>
              <a:rPr lang="en-US" dirty="0" smtClean="0"/>
              <a:t> HA, SLA, geo-DR)</a:t>
            </a:r>
          </a:p>
          <a:p>
            <a:pPr lvl="1">
              <a:spcBef>
                <a:spcPts val="0"/>
              </a:spcBef>
              <a:spcAft>
                <a:spcPts val="441"/>
              </a:spcAft>
            </a:pPr>
            <a:r>
              <a:rPr lang="pl-PL" dirty="0" smtClean="0"/>
              <a:t>Bardzo bezpieczne ponieważ wykorzystuje</a:t>
            </a:r>
            <a:r>
              <a:rPr lang="en-US" dirty="0" smtClean="0"/>
              <a:t> </a:t>
            </a:r>
            <a:r>
              <a:rPr lang="pl-PL" dirty="0" smtClean="0"/>
              <a:t>szyfrowanie </a:t>
            </a:r>
            <a:r>
              <a:rPr lang="en-US" dirty="0" smtClean="0"/>
              <a:t>TDE</a:t>
            </a:r>
            <a:r>
              <a:rPr lang="pl-PL" dirty="0" smtClean="0"/>
              <a:t>, gdzie klucze są składowane</a:t>
            </a:r>
            <a:r>
              <a:rPr lang="en-US" dirty="0" smtClean="0"/>
              <a:t> on-premises</a:t>
            </a:r>
          </a:p>
          <a:p>
            <a:pPr lvl="1">
              <a:spcBef>
                <a:spcPts val="0"/>
              </a:spcBef>
              <a:spcAft>
                <a:spcPts val="441"/>
              </a:spcAft>
            </a:pPr>
            <a:r>
              <a:rPr lang="pl-PL" dirty="0" smtClean="0"/>
              <a:t>Szybkie odtwarzanie bazy danych poprzez podłączenie</a:t>
            </a:r>
            <a:endParaRPr lang="en-US" dirty="0"/>
          </a:p>
        </p:txBody>
      </p:sp>
      <p:pic>
        <p:nvPicPr>
          <p:cNvPr id="6" name="Picture 5"/>
          <p:cNvPicPr/>
          <p:nvPr/>
        </p:nvPicPr>
        <p:blipFill>
          <a:blip r:embed="rId3"/>
          <a:stretch>
            <a:fillRect/>
          </a:stretch>
        </p:blipFill>
        <p:spPr>
          <a:xfrm>
            <a:off x="5582410" y="1846014"/>
            <a:ext cx="2729894" cy="3718464"/>
          </a:xfrm>
          <a:prstGeom prst="rect">
            <a:avLst/>
          </a:prstGeom>
          <a:solidFill>
            <a:schemeClr val="bg1">
              <a:lumMod val="95000"/>
            </a:schemeClr>
          </a:solidFill>
          <a:ln>
            <a:noFill/>
          </a:ln>
        </p:spPr>
      </p:pic>
      <p:sp>
        <p:nvSpPr>
          <p:cNvPr id="3" name="Footer Placeholder 2"/>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64829280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1052432"/>
            <a:ext cx="8596958" cy="806798"/>
          </a:xfrm>
        </p:spPr>
        <p:txBody>
          <a:bodyPr/>
          <a:lstStyle/>
          <a:p>
            <a:r>
              <a:rPr lang="en-US" dirty="0" smtClean="0">
                <a:solidFill>
                  <a:schemeClr val="accent3"/>
                </a:solidFill>
              </a:rPr>
              <a:t>SQL Server data and log files </a:t>
            </a:r>
            <a:r>
              <a:rPr lang="pl-PL" dirty="0" smtClean="0">
                <a:solidFill>
                  <a:schemeClr val="accent3"/>
                </a:solidFill>
              </a:rPr>
              <a:t>w</a:t>
            </a:r>
            <a:r>
              <a:rPr lang="en-US" dirty="0" smtClean="0">
                <a:solidFill>
                  <a:schemeClr val="accent3"/>
                </a:solidFill>
              </a:rPr>
              <a:t> Windows Azure storage</a:t>
            </a:r>
            <a:endParaRPr lang="en-US" dirty="0">
              <a:solidFill>
                <a:schemeClr val="accent3"/>
              </a:solidFill>
            </a:endParaRPr>
          </a:p>
        </p:txBody>
      </p:sp>
      <p:sp>
        <p:nvSpPr>
          <p:cNvPr id="5" name="TextBox 4"/>
          <p:cNvSpPr txBox="1"/>
          <p:nvPr/>
        </p:nvSpPr>
        <p:spPr>
          <a:xfrm>
            <a:off x="252534" y="1917322"/>
            <a:ext cx="4551466" cy="336759"/>
          </a:xfrm>
          <a:prstGeom prst="rect">
            <a:avLst/>
          </a:prstGeom>
          <a:noFill/>
        </p:spPr>
        <p:txBody>
          <a:bodyPr wrap="square" rtlCol="0">
            <a:spAutoFit/>
          </a:bodyPr>
          <a:lstStyle/>
          <a:p>
            <a:pPr defTabSz="685496">
              <a:lnSpc>
                <a:spcPct val="90000"/>
              </a:lnSpc>
              <a:spcBef>
                <a:spcPct val="20000"/>
              </a:spcBef>
              <a:buSzPct val="100000"/>
            </a:pPr>
            <a:r>
              <a:rPr lang="pl-PL" sz="1765" dirty="0">
                <a:gradFill>
                  <a:gsLst>
                    <a:gs pos="1250">
                      <a:srgbClr val="505050"/>
                    </a:gs>
                    <a:gs pos="100000">
                      <a:srgbClr val="505050"/>
                    </a:gs>
                  </a:gsLst>
                  <a:lin ang="5400000" scaled="0"/>
                </a:gradFill>
              </a:rPr>
              <a:t>Składnia tworzenia bazy danych (bez zmian)</a:t>
            </a:r>
            <a:endParaRPr lang="en-US" sz="1765" dirty="0">
              <a:gradFill>
                <a:gsLst>
                  <a:gs pos="1250">
                    <a:srgbClr val="505050"/>
                  </a:gs>
                  <a:gs pos="100000">
                    <a:srgbClr val="505050"/>
                  </a:gs>
                </a:gsLst>
                <a:lin ang="5400000" scaled="0"/>
              </a:gradFill>
            </a:endParaRPr>
          </a:p>
        </p:txBody>
      </p:sp>
      <p:pic>
        <p:nvPicPr>
          <p:cNvPr id="3" name="Picture 2"/>
          <p:cNvPicPr>
            <a:picLocks noChangeAspect="1"/>
          </p:cNvPicPr>
          <p:nvPr/>
        </p:nvPicPr>
        <p:blipFill>
          <a:blip r:embed="rId3"/>
          <a:stretch>
            <a:fillRect/>
          </a:stretch>
        </p:blipFill>
        <p:spPr>
          <a:xfrm>
            <a:off x="712482" y="2402368"/>
            <a:ext cx="4898878" cy="1358441"/>
          </a:xfrm>
          <a:prstGeom prst="rect">
            <a:avLst/>
          </a:prstGeom>
        </p:spPr>
      </p:pic>
      <p:sp>
        <p:nvSpPr>
          <p:cNvPr id="7" name="TextBox 6"/>
          <p:cNvSpPr txBox="1"/>
          <p:nvPr/>
        </p:nvSpPr>
        <p:spPr>
          <a:xfrm>
            <a:off x="252535" y="3852784"/>
            <a:ext cx="5778752" cy="336759"/>
          </a:xfrm>
          <a:prstGeom prst="rect">
            <a:avLst/>
          </a:prstGeom>
          <a:noFill/>
        </p:spPr>
        <p:txBody>
          <a:bodyPr wrap="square" rtlCol="0">
            <a:spAutoFit/>
          </a:bodyPr>
          <a:lstStyle/>
          <a:p>
            <a:pPr defTabSz="685496">
              <a:lnSpc>
                <a:spcPct val="90000"/>
              </a:lnSpc>
              <a:spcBef>
                <a:spcPct val="20000"/>
              </a:spcBef>
              <a:buSzPct val="100000"/>
            </a:pPr>
            <a:r>
              <a:rPr lang="pl-PL" sz="1765" dirty="0">
                <a:gradFill>
                  <a:gsLst>
                    <a:gs pos="1250">
                      <a:srgbClr val="505050"/>
                    </a:gs>
                    <a:gs pos="100000">
                      <a:srgbClr val="505050"/>
                    </a:gs>
                  </a:gsLst>
                  <a:lin ang="5400000" scaled="0"/>
                </a:gradFill>
              </a:rPr>
              <a:t>Odtwarzanie bazy danych poprzez podłączenie</a:t>
            </a:r>
            <a:endParaRPr lang="en-US" sz="1765" dirty="0">
              <a:gradFill>
                <a:gsLst>
                  <a:gs pos="1250">
                    <a:srgbClr val="505050"/>
                  </a:gs>
                  <a:gs pos="100000">
                    <a:srgbClr val="505050"/>
                  </a:gs>
                </a:gsLst>
                <a:lin ang="5400000" scaled="0"/>
              </a:gradFill>
            </a:endParaRPr>
          </a:p>
        </p:txBody>
      </p:sp>
      <p:pic>
        <p:nvPicPr>
          <p:cNvPr id="4" name="Picture 3"/>
          <p:cNvPicPr>
            <a:picLocks noChangeAspect="1"/>
          </p:cNvPicPr>
          <p:nvPr/>
        </p:nvPicPr>
        <p:blipFill>
          <a:blip r:embed="rId4"/>
          <a:stretch>
            <a:fillRect/>
          </a:stretch>
        </p:blipFill>
        <p:spPr>
          <a:xfrm>
            <a:off x="712482" y="4336567"/>
            <a:ext cx="4040915" cy="1281608"/>
          </a:xfrm>
          <a:prstGeom prst="rect">
            <a:avLst/>
          </a:prstGeom>
        </p:spPr>
      </p:pic>
      <p:sp>
        <p:nvSpPr>
          <p:cNvPr id="6" name="Footer Placeholder 5"/>
          <p:cNvSpPr>
            <a:spLocks noGrp="1"/>
          </p:cNvSpPr>
          <p:nvPr>
            <p:ph type="ftr" sz="quarter" idx="10"/>
          </p:nvPr>
        </p:nvSpPr>
        <p:spPr/>
        <p:txBody>
          <a:bodyPr/>
          <a:lstStyle/>
          <a:p>
            <a:r>
              <a:rPr lang="pl-PL" smtClean="0">
                <a:solidFill>
                  <a:srgbClr val="505050">
                    <a:tint val="75000"/>
                  </a:srgbClr>
                </a:solidFill>
              </a:rPr>
              <a:t>Łukasz Grala - Architekt i Trener - MVP SQL Server - Kontakt: lukasz@grala.biz lub lukasz@sqlexpert.pl</a:t>
            </a:r>
            <a:endParaRPr lang="pl-PL" dirty="0">
              <a:solidFill>
                <a:srgbClr val="505050">
                  <a:tint val="75000"/>
                </a:srgbClr>
              </a:solidFill>
            </a:endParaRPr>
          </a:p>
        </p:txBody>
      </p:sp>
    </p:spTree>
    <p:extLst>
      <p:ext uri="{BB962C8B-B14F-4D97-AF65-F5344CB8AC3E}">
        <p14:creationId xmlns:p14="http://schemas.microsoft.com/office/powerpoint/2010/main" val="14422131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Nowości w</a:t>
            </a:r>
            <a:r>
              <a:rPr lang="en-US" dirty="0" smtClean="0"/>
              <a:t> </a:t>
            </a:r>
            <a:r>
              <a:rPr lang="en-US" dirty="0"/>
              <a:t>Standard Edition</a:t>
            </a:r>
          </a:p>
        </p:txBody>
      </p:sp>
      <p:sp>
        <p:nvSpPr>
          <p:cNvPr id="3" name="Text Placeholder 2"/>
          <p:cNvSpPr>
            <a:spLocks noGrp="1"/>
          </p:cNvSpPr>
          <p:nvPr>
            <p:ph idx="1"/>
          </p:nvPr>
        </p:nvSpPr>
        <p:spPr/>
        <p:txBody>
          <a:bodyPr/>
          <a:lstStyle/>
          <a:p>
            <a:r>
              <a:rPr lang="pl-PL" dirty="0" smtClean="0"/>
              <a:t>Dostępny </a:t>
            </a:r>
            <a:r>
              <a:rPr lang="en-US" dirty="0" smtClean="0"/>
              <a:t>SSD Buffer Pool Extension </a:t>
            </a:r>
          </a:p>
          <a:p>
            <a:pPr marL="342900" lvl="1" indent="0">
              <a:buNone/>
            </a:pPr>
            <a:endParaRPr lang="en-US" dirty="0" smtClean="0"/>
          </a:p>
          <a:p>
            <a:r>
              <a:rPr lang="en-US" dirty="0" smtClean="0"/>
              <a:t>Maximum RAM</a:t>
            </a:r>
          </a:p>
          <a:p>
            <a:pPr lvl="1"/>
            <a:r>
              <a:rPr lang="pl-PL" dirty="0" smtClean="0"/>
              <a:t>dostępne</a:t>
            </a:r>
            <a:r>
              <a:rPr lang="en-US" dirty="0" smtClean="0"/>
              <a:t> Max Memory </a:t>
            </a:r>
            <a:r>
              <a:rPr lang="pl-PL" dirty="0" smtClean="0"/>
              <a:t>jest</a:t>
            </a:r>
            <a:r>
              <a:rPr lang="en-US" dirty="0" smtClean="0"/>
              <a:t> 128GB </a:t>
            </a:r>
            <a:r>
              <a:rPr lang="pl-PL" dirty="0" smtClean="0"/>
              <a:t>(było</a:t>
            </a:r>
            <a:r>
              <a:rPr lang="en-US" dirty="0" smtClean="0"/>
              <a:t> 64GB</a:t>
            </a:r>
            <a:r>
              <a:rPr lang="pl-PL" dirty="0" smtClean="0"/>
              <a:t>)</a:t>
            </a:r>
            <a:endParaRPr lang="en-US" dirty="0"/>
          </a:p>
          <a:p>
            <a:pPr lvl="1"/>
            <a:endParaRPr lang="en-US" dirty="0"/>
          </a:p>
          <a:p>
            <a:r>
              <a:rPr lang="en-US" dirty="0" smtClean="0"/>
              <a:t>Delayed Durability</a:t>
            </a:r>
          </a:p>
          <a:p>
            <a:pPr lvl="1"/>
            <a:r>
              <a:rPr lang="pl-PL" dirty="0" smtClean="0"/>
              <a:t>COMMIT transakcji jest asynchroniczny</a:t>
            </a:r>
            <a:endParaRPr lang="en-US" dirty="0" smtClean="0"/>
          </a:p>
          <a:p>
            <a:pPr lvl="1"/>
            <a:r>
              <a:rPr lang="pl-PL" dirty="0" smtClean="0"/>
              <a:t>Zarządzany na poziomie transakcji, lub bazy danych</a:t>
            </a:r>
            <a:endParaRPr lang="en-US" dirty="0"/>
          </a:p>
        </p:txBody>
      </p:sp>
    </p:spTree>
    <p:extLst>
      <p:ext uri="{BB962C8B-B14F-4D97-AF65-F5344CB8AC3E}">
        <p14:creationId xmlns:p14="http://schemas.microsoft.com/office/powerpoint/2010/main" val="2358139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Podsumowanie</a:t>
            </a:r>
            <a:endParaRPr lang="pl-PL" dirty="0"/>
          </a:p>
        </p:txBody>
      </p:sp>
      <p:sp>
        <p:nvSpPr>
          <p:cNvPr id="3" name="Content Placeholder 2"/>
          <p:cNvSpPr>
            <a:spLocks noGrp="1"/>
          </p:cNvSpPr>
          <p:nvPr>
            <p:ph idx="1"/>
          </p:nvPr>
        </p:nvSpPr>
        <p:spPr/>
        <p:txBody>
          <a:bodyPr/>
          <a:lstStyle/>
          <a:p>
            <a:r>
              <a:rPr lang="pl-PL" dirty="0" smtClean="0"/>
              <a:t>Warto poznać i pracować z SQL Server 2014</a:t>
            </a:r>
            <a:endParaRPr lang="pl-PL" dirty="0"/>
          </a:p>
        </p:txBody>
      </p:sp>
      <p:sp>
        <p:nvSpPr>
          <p:cNvPr id="4" name="Footer Placeholder 3"/>
          <p:cNvSpPr>
            <a:spLocks noGrp="1"/>
          </p:cNvSpPr>
          <p:nvPr>
            <p:ph type="ftr" sz="quarter" idx="11"/>
          </p:nvPr>
        </p:nvSpPr>
        <p:spPr/>
        <p:txBody>
          <a:bodyPr/>
          <a:lstStyle/>
          <a:p>
            <a:r>
              <a:rPr lang="pl-PL" dirty="0" err="1" smtClean="0"/>
              <a:t>SQLDay</a:t>
            </a:r>
            <a:r>
              <a:rPr lang="pl-PL" dirty="0" smtClean="0"/>
              <a:t> 2014</a:t>
            </a:r>
          </a:p>
        </p:txBody>
      </p:sp>
    </p:spTree>
    <p:extLst>
      <p:ext uri="{BB962C8B-B14F-4D97-AF65-F5344CB8AC3E}">
        <p14:creationId xmlns:p14="http://schemas.microsoft.com/office/powerpoint/2010/main" val="39006819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Podsumowanie – </a:t>
            </a:r>
            <a:r>
              <a:rPr lang="pl-PL" sz="2400" dirty="0" smtClean="0"/>
              <a:t>SQL Server 2014 </a:t>
            </a:r>
            <a:r>
              <a:rPr lang="pl-PL" sz="2400" dirty="0" err="1" smtClean="0"/>
              <a:t>Cumulative</a:t>
            </a:r>
            <a:r>
              <a:rPr lang="pl-PL" sz="2400" dirty="0" smtClean="0"/>
              <a:t> Update 1</a:t>
            </a:r>
            <a:endParaRPr lang="pl-PL" sz="2400" dirty="0"/>
          </a:p>
        </p:txBody>
      </p:sp>
      <p:sp>
        <p:nvSpPr>
          <p:cNvPr id="4" name="Footer Placeholder 3"/>
          <p:cNvSpPr>
            <a:spLocks noGrp="1"/>
          </p:cNvSpPr>
          <p:nvPr>
            <p:ph type="ftr" sz="quarter" idx="11"/>
          </p:nvPr>
        </p:nvSpPr>
        <p:spPr/>
        <p:txBody>
          <a:bodyPr/>
          <a:lstStyle/>
          <a:p>
            <a:r>
              <a:rPr lang="pl-PL" dirty="0" err="1" smtClean="0"/>
              <a:t>SQLDay</a:t>
            </a:r>
            <a:r>
              <a:rPr lang="pl-PL" dirty="0" smtClean="0"/>
              <a:t> 2014</a:t>
            </a:r>
          </a:p>
        </p:txBody>
      </p:sp>
      <p:pic>
        <p:nvPicPr>
          <p:cNvPr id="1026" name="Picture 2"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6553200" cy="529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362334" y="1752600"/>
            <a:ext cx="2991332" cy="646331"/>
          </a:xfrm>
          <a:prstGeom prst="rect">
            <a:avLst/>
          </a:prstGeom>
          <a:noFill/>
        </p:spPr>
        <p:txBody>
          <a:bodyPr wrap="none" rtlCol="0">
            <a:spAutoFit/>
          </a:bodyPr>
          <a:lstStyle/>
          <a:p>
            <a:r>
              <a:rPr lang="pl-PL" dirty="0" smtClean="0"/>
              <a:t>121 </a:t>
            </a:r>
            <a:r>
              <a:rPr lang="pl-PL" dirty="0" err="1" smtClean="0"/>
              <a:t>Resolved</a:t>
            </a:r>
            <a:r>
              <a:rPr lang="pl-PL" dirty="0" smtClean="0"/>
              <a:t> </a:t>
            </a:r>
            <a:r>
              <a:rPr lang="pl-PL" dirty="0" err="1" smtClean="0"/>
              <a:t>Issues</a:t>
            </a:r>
            <a:endParaRPr lang="pl-PL" dirty="0" smtClean="0"/>
          </a:p>
          <a:p>
            <a:r>
              <a:rPr lang="pl-PL" dirty="0" smtClean="0"/>
              <a:t>80 </a:t>
            </a:r>
            <a:r>
              <a:rPr lang="pl-PL" dirty="0" err="1" smtClean="0"/>
              <a:t>Unique</a:t>
            </a:r>
            <a:r>
              <a:rPr lang="pl-PL" dirty="0" smtClean="0"/>
              <a:t> Customer </a:t>
            </a:r>
            <a:r>
              <a:rPr lang="pl-PL" dirty="0" err="1" smtClean="0"/>
              <a:t>Requests</a:t>
            </a:r>
            <a:endParaRPr lang="pl-PL" dirty="0"/>
          </a:p>
        </p:txBody>
      </p:sp>
    </p:spTree>
    <p:extLst>
      <p:ext uri="{BB962C8B-B14F-4D97-AF65-F5344CB8AC3E}">
        <p14:creationId xmlns:p14="http://schemas.microsoft.com/office/powerpoint/2010/main" val="40487558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600200" y="1885950"/>
            <a:ext cx="5829300" cy="628650"/>
          </a:xfrm>
        </p:spPr>
        <p:txBody>
          <a:bodyPr/>
          <a:lstStyle/>
          <a:p>
            <a:r>
              <a:rPr lang="pl-PL" dirty="0" smtClean="0"/>
              <a:t>NASI SPONSORZY I PARTNERZY</a:t>
            </a:r>
            <a:endParaRPr lang="pl-PL" dirty="0"/>
          </a:p>
        </p:txBody>
      </p:sp>
      <p:sp>
        <p:nvSpPr>
          <p:cNvPr id="3" name="TextBox 2"/>
          <p:cNvSpPr txBox="1"/>
          <p:nvPr/>
        </p:nvSpPr>
        <p:spPr>
          <a:xfrm>
            <a:off x="1906700" y="5393606"/>
            <a:ext cx="5216301" cy="300082"/>
          </a:xfrm>
          <a:prstGeom prst="rect">
            <a:avLst/>
          </a:prstGeom>
          <a:noFill/>
        </p:spPr>
        <p:txBody>
          <a:bodyPr wrap="none" rtlCol="0">
            <a:spAutoFit/>
          </a:bodyPr>
          <a:lstStyle/>
          <a:p>
            <a:pPr algn="ctr"/>
            <a:r>
              <a:rPr lang="pl-PL" sz="1350" dirty="0"/>
              <a:t>Organizacja: Polskie Stowarzyszenie Użytkowników SQL Server - PLSSUG</a:t>
            </a:r>
            <a:endParaRPr lang="en-US" sz="1350" dirty="0"/>
          </a:p>
        </p:txBody>
      </p:sp>
      <p:pic>
        <p:nvPicPr>
          <p:cNvPr id="7" name="Picture 6" descr="SQLDay 2014 Sponsors copy.png"/>
          <p:cNvPicPr>
            <a:picLocks noChangeAspect="1"/>
          </p:cNvPicPr>
          <p:nvPr/>
        </p:nvPicPr>
        <p:blipFill>
          <a:blip r:embed="rId3" cstate="print"/>
          <a:stretch>
            <a:fillRect/>
          </a:stretch>
        </p:blipFill>
        <p:spPr>
          <a:xfrm>
            <a:off x="1905000" y="2590800"/>
            <a:ext cx="5334000" cy="3000376"/>
          </a:xfrm>
          <a:prstGeom prst="rect">
            <a:avLst/>
          </a:prstGeom>
        </p:spPr>
      </p:pic>
    </p:spTree>
    <p:extLst>
      <p:ext uri="{BB962C8B-B14F-4D97-AF65-F5344CB8AC3E}">
        <p14:creationId xmlns:p14="http://schemas.microsoft.com/office/powerpoint/2010/main" val="486759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57293" y="2477263"/>
            <a:ext cx="2436294" cy="465395"/>
            <a:chOff x="485942" y="2202833"/>
            <a:chExt cx="3313529" cy="632970"/>
          </a:xfrm>
        </p:grpSpPr>
        <p:sp>
          <p:nvSpPr>
            <p:cNvPr id="13" name="Rectangle 12"/>
            <p:cNvSpPr/>
            <p:nvPr>
              <p:custDataLst>
                <p:tags r:id="rId7"/>
              </p:custDataLst>
            </p:nvPr>
          </p:nvSpPr>
          <p:spPr bwMode="auto">
            <a:xfrm>
              <a:off x="485942" y="2202833"/>
              <a:ext cx="3198564"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14" name="TextBox 59"/>
            <p:cNvSpPr txBox="1"/>
            <p:nvPr/>
          </p:nvSpPr>
          <p:spPr>
            <a:xfrm>
              <a:off x="2288129" y="2317997"/>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7.0</a:t>
              </a:r>
              <a:endParaRPr lang="en-US" sz="1029" dirty="0">
                <a:gradFill>
                  <a:gsLst>
                    <a:gs pos="0">
                      <a:srgbClr val="000000"/>
                    </a:gs>
                    <a:gs pos="100000">
                      <a:srgbClr val="000000"/>
                    </a:gs>
                  </a:gsLst>
                  <a:lin ang="5400000" scaled="0"/>
                </a:gradFill>
                <a:latin typeface="Segoe UI Light"/>
              </a:endParaRPr>
            </a:p>
          </p:txBody>
        </p:sp>
        <p:sp>
          <p:nvSpPr>
            <p:cNvPr id="3" name="TextBox 2"/>
            <p:cNvSpPr txBox="1"/>
            <p:nvPr/>
          </p:nvSpPr>
          <p:spPr>
            <a:xfrm>
              <a:off x="536082" y="2334006"/>
              <a:ext cx="1480789"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OLAP Services</a:t>
              </a:r>
            </a:p>
          </p:txBody>
        </p:sp>
      </p:grpSp>
      <p:grpSp>
        <p:nvGrpSpPr>
          <p:cNvPr id="11" name="Group 10"/>
          <p:cNvGrpSpPr/>
          <p:nvPr/>
        </p:nvGrpSpPr>
        <p:grpSpPr>
          <a:xfrm>
            <a:off x="357293" y="2950506"/>
            <a:ext cx="3287692" cy="465395"/>
            <a:chOff x="485942" y="2846476"/>
            <a:chExt cx="4471489" cy="632970"/>
          </a:xfrm>
        </p:grpSpPr>
        <p:sp>
          <p:nvSpPr>
            <p:cNvPr id="15" name="Rectangle 14"/>
            <p:cNvSpPr/>
            <p:nvPr>
              <p:custDataLst>
                <p:tags r:id="rId6"/>
              </p:custDataLst>
            </p:nvPr>
          </p:nvSpPr>
          <p:spPr bwMode="auto">
            <a:xfrm>
              <a:off x="485942" y="2846476"/>
              <a:ext cx="4468015"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16" name="TextBox 59"/>
            <p:cNvSpPr txBox="1"/>
            <p:nvPr/>
          </p:nvSpPr>
          <p:spPr>
            <a:xfrm>
              <a:off x="3446089" y="2995514"/>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2000</a:t>
              </a:r>
              <a:endParaRPr lang="en-US" sz="1029" dirty="0">
                <a:gradFill>
                  <a:gsLst>
                    <a:gs pos="0">
                      <a:srgbClr val="000000"/>
                    </a:gs>
                    <a:gs pos="100000">
                      <a:srgbClr val="000000"/>
                    </a:gs>
                  </a:gsLst>
                  <a:lin ang="5400000" scaled="0"/>
                </a:gradFill>
                <a:latin typeface="Segoe UI Light"/>
              </a:endParaRPr>
            </a:p>
          </p:txBody>
        </p:sp>
        <p:sp>
          <p:nvSpPr>
            <p:cNvPr id="23" name="TextBox 22"/>
            <p:cNvSpPr txBox="1"/>
            <p:nvPr/>
          </p:nvSpPr>
          <p:spPr>
            <a:xfrm>
              <a:off x="536532" y="2985283"/>
              <a:ext cx="2764924"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Analysis &amp; Reporting Services</a:t>
              </a:r>
            </a:p>
          </p:txBody>
        </p:sp>
      </p:grpSp>
      <p:grpSp>
        <p:nvGrpSpPr>
          <p:cNvPr id="12" name="Group 11"/>
          <p:cNvGrpSpPr/>
          <p:nvPr/>
        </p:nvGrpSpPr>
        <p:grpSpPr>
          <a:xfrm>
            <a:off x="357293" y="3423748"/>
            <a:ext cx="3963647" cy="465395"/>
            <a:chOff x="485942" y="3490119"/>
            <a:chExt cx="5390835" cy="632970"/>
          </a:xfrm>
        </p:grpSpPr>
        <p:sp>
          <p:nvSpPr>
            <p:cNvPr id="40" name="Rectangle 39"/>
            <p:cNvSpPr/>
            <p:nvPr>
              <p:custDataLst>
                <p:tags r:id="rId5"/>
              </p:custDataLst>
            </p:nvPr>
          </p:nvSpPr>
          <p:spPr bwMode="auto">
            <a:xfrm>
              <a:off x="485942" y="3490119"/>
              <a:ext cx="5390835"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41" name="TextBox 59"/>
            <p:cNvSpPr txBox="1"/>
            <p:nvPr/>
          </p:nvSpPr>
          <p:spPr>
            <a:xfrm>
              <a:off x="4323230" y="3606512"/>
              <a:ext cx="1531964"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2005</a:t>
              </a:r>
              <a:endParaRPr lang="en-US" sz="1029" dirty="0">
                <a:gradFill>
                  <a:gsLst>
                    <a:gs pos="0">
                      <a:srgbClr val="000000"/>
                    </a:gs>
                    <a:gs pos="100000">
                      <a:srgbClr val="000000"/>
                    </a:gs>
                  </a:gsLst>
                  <a:lin ang="5400000" scaled="0"/>
                </a:gradFill>
                <a:latin typeface="Segoe UI Light"/>
              </a:endParaRPr>
            </a:p>
          </p:txBody>
        </p:sp>
        <p:sp>
          <p:nvSpPr>
            <p:cNvPr id="42" name="TextBox 41"/>
            <p:cNvSpPr txBox="1"/>
            <p:nvPr/>
          </p:nvSpPr>
          <p:spPr>
            <a:xfrm>
              <a:off x="533058" y="3624527"/>
              <a:ext cx="3087593"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Report Builder &amp; Model Designer</a:t>
              </a:r>
            </a:p>
          </p:txBody>
        </p:sp>
      </p:grpSp>
      <p:grpSp>
        <p:nvGrpSpPr>
          <p:cNvPr id="28" name="Group 27"/>
          <p:cNvGrpSpPr/>
          <p:nvPr/>
        </p:nvGrpSpPr>
        <p:grpSpPr>
          <a:xfrm>
            <a:off x="357292" y="3896992"/>
            <a:ext cx="5025788" cy="465395"/>
            <a:chOff x="485942" y="4133762"/>
            <a:chExt cx="6835420" cy="632970"/>
          </a:xfrm>
        </p:grpSpPr>
        <p:sp>
          <p:nvSpPr>
            <p:cNvPr id="17" name="Rectangle 16"/>
            <p:cNvSpPr/>
            <p:nvPr>
              <p:custDataLst>
                <p:tags r:id="rId4"/>
              </p:custDataLst>
            </p:nvPr>
          </p:nvSpPr>
          <p:spPr bwMode="auto">
            <a:xfrm>
              <a:off x="485942" y="4133762"/>
              <a:ext cx="6831947"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18" name="TextBox 59"/>
            <p:cNvSpPr txBox="1"/>
            <p:nvPr/>
          </p:nvSpPr>
          <p:spPr>
            <a:xfrm>
              <a:off x="5789398" y="4244980"/>
              <a:ext cx="1531964"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2008</a:t>
              </a:r>
              <a:endParaRPr lang="en-US" sz="1029" dirty="0">
                <a:gradFill>
                  <a:gsLst>
                    <a:gs pos="0">
                      <a:srgbClr val="000000"/>
                    </a:gs>
                    <a:gs pos="100000">
                      <a:srgbClr val="000000"/>
                    </a:gs>
                  </a:gsLst>
                  <a:lin ang="5400000" scaled="0"/>
                </a:gradFill>
                <a:latin typeface="Segoe UI Light"/>
              </a:endParaRPr>
            </a:p>
          </p:txBody>
        </p:sp>
        <p:sp>
          <p:nvSpPr>
            <p:cNvPr id="24" name="TextBox 23"/>
            <p:cNvSpPr txBox="1"/>
            <p:nvPr/>
          </p:nvSpPr>
          <p:spPr>
            <a:xfrm>
              <a:off x="536532" y="4269664"/>
              <a:ext cx="3530171"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Data Mining, Dashboard &amp; Scorecards</a:t>
              </a:r>
            </a:p>
          </p:txBody>
        </p:sp>
        <p:sp>
          <p:nvSpPr>
            <p:cNvPr id="49" name="TextBox 59"/>
            <p:cNvSpPr txBox="1"/>
            <p:nvPr/>
          </p:nvSpPr>
          <p:spPr>
            <a:xfrm>
              <a:off x="4636202" y="4244980"/>
              <a:ext cx="1531964"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Office</a:t>
              </a:r>
            </a:p>
            <a:p>
              <a:pPr algn="ctr"/>
              <a:r>
                <a:rPr lang="en-US" sz="1029" b="1" dirty="0">
                  <a:gradFill>
                    <a:gsLst>
                      <a:gs pos="0">
                        <a:srgbClr val="000000"/>
                      </a:gs>
                      <a:gs pos="100000">
                        <a:srgbClr val="000000"/>
                      </a:gs>
                    </a:gsLst>
                    <a:lin ang="5400000" scaled="0"/>
                  </a:gradFill>
                  <a:latin typeface="Segoe UI Light"/>
                </a:rPr>
                <a:t>2007</a:t>
              </a:r>
              <a:endParaRPr lang="en-US" sz="1029" dirty="0">
                <a:gradFill>
                  <a:gsLst>
                    <a:gs pos="0">
                      <a:srgbClr val="000000"/>
                    </a:gs>
                    <a:gs pos="100000">
                      <a:srgbClr val="000000"/>
                    </a:gs>
                  </a:gsLst>
                  <a:lin ang="5400000" scaled="0"/>
                </a:gradFill>
                <a:latin typeface="Segoe UI Light"/>
              </a:endParaRPr>
            </a:p>
          </p:txBody>
        </p:sp>
      </p:grpSp>
      <p:grpSp>
        <p:nvGrpSpPr>
          <p:cNvPr id="29" name="Group 28"/>
          <p:cNvGrpSpPr/>
          <p:nvPr/>
        </p:nvGrpSpPr>
        <p:grpSpPr>
          <a:xfrm>
            <a:off x="357292" y="4370234"/>
            <a:ext cx="6451100" cy="465395"/>
            <a:chOff x="485942" y="4777405"/>
            <a:chExt cx="8773943" cy="632970"/>
          </a:xfrm>
        </p:grpSpPr>
        <p:sp>
          <p:nvSpPr>
            <p:cNvPr id="19" name="Rectangle 18"/>
            <p:cNvSpPr/>
            <p:nvPr>
              <p:custDataLst>
                <p:tags r:id="rId3"/>
              </p:custDataLst>
            </p:nvPr>
          </p:nvSpPr>
          <p:spPr bwMode="auto">
            <a:xfrm>
              <a:off x="485942" y="4777405"/>
              <a:ext cx="8770469"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20" name="TextBox 59"/>
            <p:cNvSpPr txBox="1"/>
            <p:nvPr/>
          </p:nvSpPr>
          <p:spPr>
            <a:xfrm>
              <a:off x="7748543" y="4911111"/>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2008 R2</a:t>
              </a:r>
              <a:endParaRPr lang="en-US" sz="1029" dirty="0">
                <a:gradFill>
                  <a:gsLst>
                    <a:gs pos="0">
                      <a:srgbClr val="000000"/>
                    </a:gs>
                    <a:gs pos="100000">
                      <a:srgbClr val="000000"/>
                    </a:gs>
                  </a:gsLst>
                  <a:lin ang="5400000" scaled="0"/>
                </a:gradFill>
                <a:latin typeface="Segoe UI Light"/>
              </a:endParaRPr>
            </a:p>
          </p:txBody>
        </p:sp>
        <p:sp>
          <p:nvSpPr>
            <p:cNvPr id="25" name="TextBox 24"/>
            <p:cNvSpPr txBox="1"/>
            <p:nvPr/>
          </p:nvSpPr>
          <p:spPr>
            <a:xfrm>
              <a:off x="548424" y="4919711"/>
              <a:ext cx="6170388"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Power Pivot in Excel ● SharePoint Integration ● Master Data Services </a:t>
              </a:r>
            </a:p>
          </p:txBody>
        </p:sp>
        <p:sp>
          <p:nvSpPr>
            <p:cNvPr id="50" name="TextBox 59"/>
            <p:cNvSpPr txBox="1"/>
            <p:nvPr/>
          </p:nvSpPr>
          <p:spPr>
            <a:xfrm>
              <a:off x="6708278" y="4911111"/>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Office</a:t>
              </a:r>
            </a:p>
            <a:p>
              <a:pPr algn="ctr"/>
              <a:r>
                <a:rPr lang="en-US" sz="1029" b="1" dirty="0">
                  <a:gradFill>
                    <a:gsLst>
                      <a:gs pos="0">
                        <a:srgbClr val="000000"/>
                      </a:gs>
                      <a:gs pos="100000">
                        <a:srgbClr val="000000"/>
                      </a:gs>
                    </a:gsLst>
                    <a:lin ang="5400000" scaled="0"/>
                  </a:gradFill>
                  <a:latin typeface="Segoe UI Light"/>
                </a:rPr>
                <a:t>2010</a:t>
              </a:r>
              <a:endParaRPr lang="en-US" sz="1029" dirty="0">
                <a:gradFill>
                  <a:gsLst>
                    <a:gs pos="0">
                      <a:srgbClr val="000000"/>
                    </a:gs>
                    <a:gs pos="100000">
                      <a:srgbClr val="000000"/>
                    </a:gs>
                  </a:gsLst>
                  <a:lin ang="5400000" scaled="0"/>
                </a:gradFill>
                <a:latin typeface="Segoe UI Light"/>
              </a:endParaRPr>
            </a:p>
          </p:txBody>
        </p:sp>
      </p:grpSp>
      <p:grpSp>
        <p:nvGrpSpPr>
          <p:cNvPr id="30" name="Group 29"/>
          <p:cNvGrpSpPr/>
          <p:nvPr/>
        </p:nvGrpSpPr>
        <p:grpSpPr>
          <a:xfrm>
            <a:off x="357292" y="4843477"/>
            <a:ext cx="7681424" cy="465395"/>
            <a:chOff x="485942" y="5421048"/>
            <a:chExt cx="10447269" cy="632970"/>
          </a:xfrm>
        </p:grpSpPr>
        <p:sp>
          <p:nvSpPr>
            <p:cNvPr id="21" name="Rectangle 20"/>
            <p:cNvSpPr/>
            <p:nvPr>
              <p:custDataLst>
                <p:tags r:id="rId2"/>
              </p:custDataLst>
            </p:nvPr>
          </p:nvSpPr>
          <p:spPr bwMode="auto">
            <a:xfrm>
              <a:off x="485942" y="5421048"/>
              <a:ext cx="10370648"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22" name="TextBox 59"/>
            <p:cNvSpPr txBox="1"/>
            <p:nvPr/>
          </p:nvSpPr>
          <p:spPr>
            <a:xfrm>
              <a:off x="9421869" y="5544081"/>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2012</a:t>
              </a:r>
              <a:endParaRPr lang="en-US" sz="1029" dirty="0">
                <a:gradFill>
                  <a:gsLst>
                    <a:gs pos="0">
                      <a:srgbClr val="000000"/>
                    </a:gs>
                    <a:gs pos="100000">
                      <a:srgbClr val="000000"/>
                    </a:gs>
                  </a:gsLst>
                  <a:lin ang="5400000" scaled="0"/>
                </a:gradFill>
                <a:latin typeface="Segoe UI Light"/>
              </a:endParaRPr>
            </a:p>
          </p:txBody>
        </p:sp>
        <p:sp>
          <p:nvSpPr>
            <p:cNvPr id="26" name="TextBox 25"/>
            <p:cNvSpPr txBox="1"/>
            <p:nvPr/>
          </p:nvSpPr>
          <p:spPr>
            <a:xfrm>
              <a:off x="536532" y="5552680"/>
              <a:ext cx="6870231"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Power View ● Native Excel Integration ● Data Quality Services ● Columnstore</a:t>
              </a:r>
            </a:p>
          </p:txBody>
        </p:sp>
        <p:sp>
          <p:nvSpPr>
            <p:cNvPr id="51" name="TextBox 59"/>
            <p:cNvSpPr txBox="1"/>
            <p:nvPr/>
          </p:nvSpPr>
          <p:spPr>
            <a:xfrm>
              <a:off x="8103275" y="5544081"/>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Office</a:t>
              </a:r>
            </a:p>
            <a:p>
              <a:pPr algn="ctr"/>
              <a:r>
                <a:rPr lang="en-US" sz="1029" b="1" dirty="0">
                  <a:gradFill>
                    <a:gsLst>
                      <a:gs pos="0">
                        <a:srgbClr val="000000"/>
                      </a:gs>
                      <a:gs pos="100000">
                        <a:srgbClr val="000000"/>
                      </a:gs>
                    </a:gsLst>
                    <a:lin ang="5400000" scaled="0"/>
                  </a:gradFill>
                  <a:latin typeface="Segoe UI Light"/>
                </a:rPr>
                <a:t>2013</a:t>
              </a:r>
              <a:endParaRPr lang="en-US" sz="1029" dirty="0">
                <a:gradFill>
                  <a:gsLst>
                    <a:gs pos="0">
                      <a:srgbClr val="000000"/>
                    </a:gs>
                    <a:gs pos="100000">
                      <a:srgbClr val="000000"/>
                    </a:gs>
                  </a:gsLst>
                  <a:lin ang="5400000" scaled="0"/>
                </a:gradFill>
                <a:latin typeface="Segoe UI Light"/>
              </a:endParaRPr>
            </a:p>
          </p:txBody>
        </p:sp>
      </p:grpSp>
      <p:grpSp>
        <p:nvGrpSpPr>
          <p:cNvPr id="43" name="Group 42"/>
          <p:cNvGrpSpPr/>
          <p:nvPr/>
        </p:nvGrpSpPr>
        <p:grpSpPr>
          <a:xfrm>
            <a:off x="357293" y="5316721"/>
            <a:ext cx="8584779" cy="465395"/>
            <a:chOff x="485942" y="6064693"/>
            <a:chExt cx="11675896" cy="632970"/>
          </a:xfrm>
        </p:grpSpPr>
        <p:sp>
          <p:nvSpPr>
            <p:cNvPr id="33" name="Rectangle 32"/>
            <p:cNvSpPr/>
            <p:nvPr>
              <p:custDataLst>
                <p:tags r:id="rId1"/>
              </p:custDataLst>
            </p:nvPr>
          </p:nvSpPr>
          <p:spPr bwMode="auto">
            <a:xfrm>
              <a:off x="485942" y="6064693"/>
              <a:ext cx="11534213" cy="632970"/>
            </a:xfrm>
            <a:prstGeom prst="rect">
              <a:avLst/>
            </a:prstGeom>
            <a:gradFill>
              <a:gsLst>
                <a:gs pos="0">
                  <a:schemeClr val="bg1">
                    <a:lumMod val="95000"/>
                  </a:schemeClr>
                </a:gs>
                <a:gs pos="100000">
                  <a:schemeClr val="bg1">
                    <a:lumMod val="95000"/>
                  </a:schemeClr>
                </a:gs>
              </a:gsLst>
              <a:lin ang="5400000" scaled="0"/>
            </a:gradFill>
            <a:ln w="9525">
              <a:solidFill>
                <a:schemeClr val="bg1">
                  <a:lumMod val="65000"/>
                  <a:alpha val="50000"/>
                </a:scheme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noAutofit/>
            </a:bodyPr>
            <a:lstStyle/>
            <a:p>
              <a:pPr defTabSz="914006" fontAlgn="base">
                <a:lnSpc>
                  <a:spcPct val="90000"/>
                </a:lnSpc>
                <a:spcBef>
                  <a:spcPts val="630"/>
                </a:spcBef>
                <a:spcAft>
                  <a:spcPts val="600"/>
                </a:spcAft>
                <a:buClr>
                  <a:srgbClr val="B5D331"/>
                </a:buClr>
                <a:buSzPct val="120000"/>
              </a:pPr>
              <a:endParaRPr lang="en-US" sz="1324" dirty="0">
                <a:ln>
                  <a:solidFill>
                    <a:srgbClr val="FFFFFF">
                      <a:alpha val="0"/>
                    </a:srgbClr>
                  </a:solidFill>
                </a:ln>
                <a:gradFill>
                  <a:gsLst>
                    <a:gs pos="0">
                      <a:srgbClr val="000000"/>
                    </a:gs>
                    <a:gs pos="100000">
                      <a:srgbClr val="000000"/>
                    </a:gs>
                  </a:gsLst>
                  <a:lin ang="5400000" scaled="0"/>
                </a:gradFill>
                <a:latin typeface="Segoe UI Light"/>
                <a:cs typeface="Segoe UI" pitchFamily="34" charset="0"/>
              </a:endParaRPr>
            </a:p>
          </p:txBody>
        </p:sp>
        <p:sp>
          <p:nvSpPr>
            <p:cNvPr id="35" name="TextBox 59"/>
            <p:cNvSpPr txBox="1"/>
            <p:nvPr/>
          </p:nvSpPr>
          <p:spPr>
            <a:xfrm>
              <a:off x="10650496" y="6193675"/>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SQL Server</a:t>
              </a:r>
            </a:p>
            <a:p>
              <a:pPr algn="ctr"/>
              <a:r>
                <a:rPr lang="en-US" sz="1029" b="1" dirty="0">
                  <a:gradFill>
                    <a:gsLst>
                      <a:gs pos="0">
                        <a:srgbClr val="000000"/>
                      </a:gs>
                      <a:gs pos="100000">
                        <a:srgbClr val="000000"/>
                      </a:gs>
                    </a:gsLst>
                    <a:lin ang="5400000" scaled="0"/>
                  </a:gradFill>
                  <a:latin typeface="Segoe UI Light"/>
                </a:rPr>
                <a:t>2014</a:t>
              </a:r>
              <a:endParaRPr lang="en-US" sz="1029" dirty="0">
                <a:gradFill>
                  <a:gsLst>
                    <a:gs pos="0">
                      <a:srgbClr val="000000"/>
                    </a:gs>
                    <a:gs pos="100000">
                      <a:srgbClr val="000000"/>
                    </a:gs>
                  </a:gsLst>
                  <a:lin ang="5400000" scaled="0"/>
                </a:gradFill>
                <a:latin typeface="Segoe UI Light"/>
              </a:endParaRPr>
            </a:p>
          </p:txBody>
        </p:sp>
        <p:sp>
          <p:nvSpPr>
            <p:cNvPr id="39" name="TextBox 38"/>
            <p:cNvSpPr txBox="1"/>
            <p:nvPr/>
          </p:nvSpPr>
          <p:spPr>
            <a:xfrm>
              <a:off x="520399" y="6199237"/>
              <a:ext cx="7495948" cy="371680"/>
            </a:xfrm>
            <a:prstGeom prst="rect">
              <a:avLst/>
            </a:prstGeom>
            <a:noFill/>
          </p:spPr>
          <p:txBody>
            <a:bodyPr wrap="none" rtlCol="0">
              <a:spAutoFit/>
            </a:bodyPr>
            <a:lstStyle/>
            <a:p>
              <a:pPr defTabSz="685736"/>
              <a:r>
                <a:rPr lang="en-US" sz="1176" dirty="0">
                  <a:gradFill>
                    <a:gsLst>
                      <a:gs pos="0">
                        <a:srgbClr val="000000"/>
                      </a:gs>
                      <a:gs pos="100000">
                        <a:srgbClr val="000000"/>
                      </a:gs>
                    </a:gsLst>
                    <a:lin ang="5400000" scaled="0"/>
                  </a:gradFill>
                  <a:latin typeface="Segoe UI Light"/>
                </a:rPr>
                <a:t>Office 365 Integration ● Power BI ● Power Query ● Power Map ● Mobile ● Hadoop </a:t>
              </a:r>
            </a:p>
          </p:txBody>
        </p:sp>
        <p:sp>
          <p:nvSpPr>
            <p:cNvPr id="52" name="TextBox 59"/>
            <p:cNvSpPr txBox="1"/>
            <p:nvPr/>
          </p:nvSpPr>
          <p:spPr>
            <a:xfrm>
              <a:off x="9400486" y="6193675"/>
              <a:ext cx="1511342" cy="430806"/>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dirty="0">
                  <a:gradFill>
                    <a:gsLst>
                      <a:gs pos="0">
                        <a:srgbClr val="000000"/>
                      </a:gs>
                      <a:gs pos="100000">
                        <a:srgbClr val="000000"/>
                      </a:gs>
                    </a:gsLst>
                    <a:lin ang="5400000" scaled="0"/>
                  </a:gradFill>
                  <a:latin typeface="Segoe UI Light"/>
                </a:rPr>
                <a:t>Office</a:t>
              </a:r>
            </a:p>
            <a:p>
              <a:pPr algn="ctr"/>
              <a:r>
                <a:rPr lang="en-US" sz="1029" b="1" dirty="0">
                  <a:gradFill>
                    <a:gsLst>
                      <a:gs pos="0">
                        <a:srgbClr val="000000"/>
                      </a:gs>
                      <a:gs pos="100000">
                        <a:srgbClr val="000000"/>
                      </a:gs>
                    </a:gsLst>
                    <a:lin ang="5400000" scaled="0"/>
                  </a:gradFill>
                  <a:latin typeface="Segoe UI Light"/>
                </a:rPr>
                <a:t>365</a:t>
              </a:r>
              <a:endParaRPr lang="en-US" sz="1029" dirty="0">
                <a:gradFill>
                  <a:gsLst>
                    <a:gs pos="0">
                      <a:srgbClr val="000000"/>
                    </a:gs>
                    <a:gs pos="100000">
                      <a:srgbClr val="000000"/>
                    </a:gs>
                  </a:gsLst>
                  <a:lin ang="5400000" scaled="0"/>
                </a:gradFill>
                <a:latin typeface="Segoe UI Light"/>
              </a:endParaRPr>
            </a:p>
          </p:txBody>
        </p:sp>
      </p:grpSp>
      <p:sp>
        <p:nvSpPr>
          <p:cNvPr id="2" name="Title 1"/>
          <p:cNvSpPr>
            <a:spLocks noGrp="1"/>
          </p:cNvSpPr>
          <p:nvPr>
            <p:ph type="title"/>
          </p:nvPr>
        </p:nvSpPr>
        <p:spPr/>
        <p:txBody>
          <a:bodyPr/>
          <a:lstStyle/>
          <a:p>
            <a:r>
              <a:rPr lang="en-US" dirty="0" smtClean="0">
                <a:solidFill>
                  <a:schemeClr val="accent2"/>
                </a:solidFill>
              </a:rPr>
              <a:t>15 years of innovation</a:t>
            </a:r>
            <a:r>
              <a:rPr lang="pl-PL" dirty="0" smtClean="0">
                <a:solidFill>
                  <a:schemeClr val="accent2"/>
                </a:solidFill>
              </a:rPr>
              <a:t> for BI</a:t>
            </a:r>
            <a:endParaRPr lang="en-US" dirty="0">
              <a:solidFill>
                <a:schemeClr val="accent2"/>
              </a:solidFill>
            </a:endParaRPr>
          </a:p>
        </p:txBody>
      </p:sp>
      <p:cxnSp>
        <p:nvCxnSpPr>
          <p:cNvPr id="27" name="Straight Connector 26"/>
          <p:cNvCxnSpPr/>
          <p:nvPr/>
        </p:nvCxnSpPr>
        <p:spPr>
          <a:xfrm flipV="1">
            <a:off x="1621851" y="2443353"/>
            <a:ext cx="0" cy="397388"/>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786846" y="2443353"/>
            <a:ext cx="0" cy="520860"/>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746435" y="2443354"/>
            <a:ext cx="0" cy="1006424"/>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4881470" y="2443352"/>
            <a:ext cx="0" cy="1485042"/>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7314001" y="2443353"/>
            <a:ext cx="1" cy="2425764"/>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403272" y="2443353"/>
            <a:ext cx="0" cy="2888917"/>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075103" y="2443353"/>
            <a:ext cx="0" cy="1943800"/>
          </a:xfrm>
          <a:prstGeom prst="line">
            <a:avLst/>
          </a:prstGeom>
          <a:ln w="25400">
            <a:solidFill>
              <a:schemeClr val="tx1"/>
            </a:solidFill>
            <a:prstDash val="sysDot"/>
            <a:headEnd type="oval"/>
            <a:tailEnd type="none"/>
          </a:ln>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32192" y="2075057"/>
            <a:ext cx="8491728" cy="389340"/>
            <a:chOff x="464503" y="1655805"/>
            <a:chExt cx="11549340" cy="529529"/>
          </a:xfrm>
        </p:grpSpPr>
        <p:sp>
          <p:nvSpPr>
            <p:cNvPr id="31" name="Pentagon 30"/>
            <p:cNvSpPr/>
            <p:nvPr/>
          </p:nvSpPr>
          <p:spPr>
            <a:xfrm>
              <a:off x="9937388" y="1655805"/>
              <a:ext cx="2076455"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Cloud &amp; Mobile</a:t>
              </a:r>
            </a:p>
          </p:txBody>
        </p:sp>
        <p:sp>
          <p:nvSpPr>
            <p:cNvPr id="9" name="Pentagon 8"/>
            <p:cNvSpPr/>
            <p:nvPr/>
          </p:nvSpPr>
          <p:spPr>
            <a:xfrm>
              <a:off x="8293145" y="1655805"/>
              <a:ext cx="1962092"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Self Service BI</a:t>
              </a:r>
            </a:p>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In Excel</a:t>
              </a:r>
            </a:p>
          </p:txBody>
        </p:sp>
        <p:sp>
          <p:nvSpPr>
            <p:cNvPr id="45" name="Pentagon 44"/>
            <p:cNvSpPr/>
            <p:nvPr/>
          </p:nvSpPr>
          <p:spPr>
            <a:xfrm>
              <a:off x="6827160" y="1655805"/>
              <a:ext cx="1835919"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Data Modeling</a:t>
              </a:r>
            </a:p>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In Excel</a:t>
              </a:r>
            </a:p>
          </p:txBody>
        </p:sp>
        <p:sp>
          <p:nvSpPr>
            <p:cNvPr id="8" name="Pentagon 7"/>
            <p:cNvSpPr/>
            <p:nvPr/>
          </p:nvSpPr>
          <p:spPr>
            <a:xfrm>
              <a:off x="5183907" y="1655805"/>
              <a:ext cx="1906550"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Data Mining &amp; CPM</a:t>
              </a:r>
            </a:p>
          </p:txBody>
        </p:sp>
        <p:sp>
          <p:nvSpPr>
            <p:cNvPr id="7" name="Pentagon 6"/>
            <p:cNvSpPr/>
            <p:nvPr/>
          </p:nvSpPr>
          <p:spPr>
            <a:xfrm>
              <a:off x="3771947" y="1655805"/>
              <a:ext cx="1679228"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Ad-Hoc </a:t>
              </a:r>
            </a:p>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Reporting</a:t>
              </a:r>
            </a:p>
          </p:txBody>
        </p:sp>
        <p:sp>
          <p:nvSpPr>
            <p:cNvPr id="6" name="Pentagon 5"/>
            <p:cNvSpPr/>
            <p:nvPr/>
          </p:nvSpPr>
          <p:spPr>
            <a:xfrm>
              <a:off x="2126552" y="1655805"/>
              <a:ext cx="1891096"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Operational Reporting</a:t>
              </a:r>
            </a:p>
          </p:txBody>
        </p:sp>
        <p:sp>
          <p:nvSpPr>
            <p:cNvPr id="5" name="Pentagon 4"/>
            <p:cNvSpPr/>
            <p:nvPr/>
          </p:nvSpPr>
          <p:spPr>
            <a:xfrm>
              <a:off x="464503" y="1655805"/>
              <a:ext cx="1999943" cy="529529"/>
            </a:xfrm>
            <a:prstGeom prst="homePlate">
              <a:avLst/>
            </a:prstGeom>
            <a:solidFill>
              <a:schemeClr val="accent2"/>
            </a:solidFill>
            <a:ln w="9525" cap="flat" cmpd="sng" algn="ctr">
              <a:solidFill>
                <a:schemeClr val="bg1"/>
              </a:solidFill>
              <a:prstDash val="solid"/>
              <a:headEnd type="none" w="med" len="med"/>
              <a:tailEnd type="none" w="med" len="med"/>
            </a:ln>
            <a:effectLst/>
          </p:spPr>
          <p:txBody>
            <a:bodyPr lIns="109809" tIns="45710" rIns="109809" bIns="54902" anchor="ctr"/>
            <a:lstStyle/>
            <a:p>
              <a:pPr algn="r" defTabSz="1097741" fontAlgn="base">
                <a:spcBef>
                  <a:spcPct val="0"/>
                </a:spcBef>
                <a:spcAft>
                  <a:spcPct val="0"/>
                </a:spcAft>
                <a:defRPr/>
              </a:pPr>
              <a:r>
                <a:rPr lang="en-US" sz="1029" kern="0" dirty="0">
                  <a:gradFill>
                    <a:gsLst>
                      <a:gs pos="0">
                        <a:srgbClr val="FFFFFF"/>
                      </a:gs>
                      <a:gs pos="100000">
                        <a:srgbClr val="FFFFFF"/>
                      </a:gs>
                    </a:gsLst>
                    <a:lin ang="5400000" scaled="0"/>
                  </a:gradFill>
                </a:rPr>
                <a:t>Multidimensional Analysis (OLAP)</a:t>
              </a:r>
            </a:p>
          </p:txBody>
        </p:sp>
      </p:grpSp>
      <p:sp useBgFill="1">
        <p:nvSpPr>
          <p:cNvPr id="44" name="Rectangle 43"/>
          <p:cNvSpPr/>
          <p:nvPr/>
        </p:nvSpPr>
        <p:spPr>
          <a:xfrm>
            <a:off x="1" y="1371192"/>
            <a:ext cx="341529" cy="4629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dirty="0">
              <a:solidFill>
                <a:srgbClr val="FFFFFF"/>
              </a:solidFill>
            </a:endParaRPr>
          </a:p>
        </p:txBody>
      </p:sp>
    </p:spTree>
    <p:extLst>
      <p:ext uri="{BB962C8B-B14F-4D97-AF65-F5344CB8AC3E}">
        <p14:creationId xmlns:p14="http://schemas.microsoft.com/office/powerpoint/2010/main" val="61850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1000" fill="hold"/>
                                        <p:tgtEl>
                                          <p:spTgt spid="43"/>
                                        </p:tgtEl>
                                        <p:attrNameLst>
                                          <p:attrName>ppt_x</p:attrName>
                                        </p:attrNameLst>
                                      </p:cBhvr>
                                      <p:tavLst>
                                        <p:tav tm="0">
                                          <p:val>
                                            <p:strVal val="0-#ppt_w/2"/>
                                          </p:val>
                                        </p:tav>
                                        <p:tav tm="100000">
                                          <p:val>
                                            <p:strVal val="#ppt_x"/>
                                          </p:val>
                                        </p:tav>
                                      </p:tavLst>
                                    </p:anim>
                                    <p:anim calcmode="lin" valueType="num">
                                      <p:cBhvr additive="base">
                                        <p:cTn id="13" dur="1000" fill="hold"/>
                                        <p:tgtEl>
                                          <p:spTgt spid="43"/>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000" fill="hold"/>
                                        <p:tgtEl>
                                          <p:spTgt spid="30"/>
                                        </p:tgtEl>
                                        <p:attrNameLst>
                                          <p:attrName>ppt_x</p:attrName>
                                        </p:attrNameLst>
                                      </p:cBhvr>
                                      <p:tavLst>
                                        <p:tav tm="0">
                                          <p:val>
                                            <p:strVal val="0-#ppt_w/2"/>
                                          </p:val>
                                        </p:tav>
                                        <p:tav tm="100000">
                                          <p:val>
                                            <p:strVal val="#ppt_x"/>
                                          </p:val>
                                        </p:tav>
                                      </p:tavLst>
                                    </p:anim>
                                    <p:anim calcmode="lin" valueType="num">
                                      <p:cBhvr additive="base">
                                        <p:cTn id="17" dur="1000" fill="hold"/>
                                        <p:tgtEl>
                                          <p:spTgt spid="30"/>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1000" fill="hold"/>
                                        <p:tgtEl>
                                          <p:spTgt spid="29"/>
                                        </p:tgtEl>
                                        <p:attrNameLst>
                                          <p:attrName>ppt_x</p:attrName>
                                        </p:attrNameLst>
                                      </p:cBhvr>
                                      <p:tavLst>
                                        <p:tav tm="0">
                                          <p:val>
                                            <p:strVal val="0-#ppt_w/2"/>
                                          </p:val>
                                        </p:tav>
                                        <p:tav tm="100000">
                                          <p:val>
                                            <p:strVal val="#ppt_x"/>
                                          </p:val>
                                        </p:tav>
                                      </p:tavLst>
                                    </p:anim>
                                    <p:anim calcmode="lin" valueType="num">
                                      <p:cBhvr additive="base">
                                        <p:cTn id="21" dur="1000" fill="hold"/>
                                        <p:tgtEl>
                                          <p:spTgt spid="29"/>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1000" fill="hold"/>
                                        <p:tgtEl>
                                          <p:spTgt spid="28"/>
                                        </p:tgtEl>
                                        <p:attrNameLst>
                                          <p:attrName>ppt_x</p:attrName>
                                        </p:attrNameLst>
                                      </p:cBhvr>
                                      <p:tavLst>
                                        <p:tav tm="0">
                                          <p:val>
                                            <p:strVal val="0-#ppt_w/2"/>
                                          </p:val>
                                        </p:tav>
                                        <p:tav tm="100000">
                                          <p:val>
                                            <p:strVal val="#ppt_x"/>
                                          </p:val>
                                        </p:tav>
                                      </p:tavLst>
                                    </p:anim>
                                    <p:anim calcmode="lin" valueType="num">
                                      <p:cBhvr additive="base">
                                        <p:cTn id="25" dur="1000" fill="hold"/>
                                        <p:tgtEl>
                                          <p:spTgt spid="28"/>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0-#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8" decel="10000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000" fill="hold"/>
                                        <p:tgtEl>
                                          <p:spTgt spid="11"/>
                                        </p:tgtEl>
                                        <p:attrNameLst>
                                          <p:attrName>ppt_x</p:attrName>
                                        </p:attrNameLst>
                                      </p:cBhvr>
                                      <p:tavLst>
                                        <p:tav tm="0">
                                          <p:val>
                                            <p:strVal val="0-#ppt_w/2"/>
                                          </p:val>
                                        </p:tav>
                                        <p:tav tm="100000">
                                          <p:val>
                                            <p:strVal val="#ppt_x"/>
                                          </p:val>
                                        </p:tav>
                                      </p:tavLst>
                                    </p:anim>
                                    <p:anim calcmode="lin" valueType="num">
                                      <p:cBhvr additive="base">
                                        <p:cTn id="33" dur="10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0" fill="hold"/>
                                        <p:tgtEl>
                                          <p:spTgt spid="10"/>
                                        </p:tgtEl>
                                        <p:attrNameLst>
                                          <p:attrName>ppt_x</p:attrName>
                                        </p:attrNameLst>
                                      </p:cBhvr>
                                      <p:tavLst>
                                        <p:tav tm="0">
                                          <p:val>
                                            <p:strVal val="0-#ppt_w/2"/>
                                          </p:val>
                                        </p:tav>
                                        <p:tav tm="100000">
                                          <p:val>
                                            <p:strVal val="#ppt_x"/>
                                          </p:val>
                                        </p:tav>
                                      </p:tavLst>
                                    </p:anim>
                                    <p:anim calcmode="lin" valueType="num">
                                      <p:cBhvr additive="base">
                                        <p:cTn id="37" dur="10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smtClean="0"/>
              <a:t>PowerBi</a:t>
            </a:r>
            <a:r>
              <a:rPr lang="pl-PL" dirty="0" smtClean="0"/>
              <a:t> i SQL Day 2014</a:t>
            </a:r>
            <a:endParaRPr lang="pl-PL" dirty="0"/>
          </a:p>
        </p:txBody>
      </p:sp>
      <p:sp>
        <p:nvSpPr>
          <p:cNvPr id="5" name="Content Placeholder 4"/>
          <p:cNvSpPr>
            <a:spLocks noGrp="1"/>
          </p:cNvSpPr>
          <p:nvPr>
            <p:ph idx="1"/>
          </p:nvPr>
        </p:nvSpPr>
        <p:spPr/>
        <p:txBody>
          <a:bodyPr/>
          <a:lstStyle/>
          <a:p>
            <a:pPr marL="0" indent="0">
              <a:buNone/>
            </a:pPr>
            <a:r>
              <a:rPr lang="pl-PL" dirty="0" smtClean="0"/>
              <a:t>Sesja </a:t>
            </a:r>
            <a:r>
              <a:rPr lang="pl-PL" b="1" dirty="0" smtClean="0"/>
              <a:t>Alberto Ferrari</a:t>
            </a:r>
          </a:p>
          <a:p>
            <a:endParaRPr lang="pl-PL" b="1" dirty="0"/>
          </a:p>
          <a:p>
            <a:pPr marL="0" indent="0">
              <a:buNone/>
            </a:pPr>
            <a:r>
              <a:rPr lang="pl-PL" sz="4400" b="1" dirty="0" smtClean="0"/>
              <a:t>		</a:t>
            </a:r>
            <a:r>
              <a:rPr lang="pl-PL" sz="4400" b="1" dirty="0" err="1" smtClean="0"/>
              <a:t>PowerBi</a:t>
            </a:r>
            <a:r>
              <a:rPr lang="pl-PL" sz="4400" b="1" dirty="0" smtClean="0"/>
              <a:t> in Action</a:t>
            </a:r>
          </a:p>
          <a:p>
            <a:pPr marL="0" indent="0">
              <a:buNone/>
            </a:pPr>
            <a:endParaRPr lang="pl-PL" sz="4400" b="1" dirty="0" smtClean="0"/>
          </a:p>
          <a:p>
            <a:pPr marL="0" indent="0">
              <a:buNone/>
            </a:pPr>
            <a:r>
              <a:rPr lang="pl-PL" sz="2000" dirty="0" smtClean="0"/>
              <a:t>Środa 10.20-11.20 – Sala kibiców Śląskich</a:t>
            </a:r>
          </a:p>
          <a:p>
            <a:pPr marL="0" indent="0">
              <a:buNone/>
            </a:pPr>
            <a:r>
              <a:rPr lang="pl-PL" b="1" dirty="0"/>
              <a:t>	</a:t>
            </a:r>
          </a:p>
        </p:txBody>
      </p:sp>
      <p:sp>
        <p:nvSpPr>
          <p:cNvPr id="2" name="Footer Placeholder 1"/>
          <p:cNvSpPr>
            <a:spLocks noGrp="1"/>
          </p:cNvSpPr>
          <p:nvPr>
            <p:ph type="ftr" sz="quarter" idx="11"/>
          </p:nvPr>
        </p:nvSpPr>
        <p:spPr/>
        <p:txBody>
          <a:bodyPr/>
          <a:lstStyle/>
          <a:p>
            <a:r>
              <a:rPr lang="pl-PL" smtClean="0">
                <a:solidFill>
                  <a:srgbClr val="505050">
                    <a:tint val="75000"/>
                  </a:srgbClr>
                </a:solidFill>
              </a:rPr>
              <a:t>Microsoft Confidential</a:t>
            </a:r>
            <a:endParaRPr lang="pl-PL" dirty="0">
              <a:solidFill>
                <a:srgbClr val="505050">
                  <a:tint val="75000"/>
                </a:srgbClr>
              </a:solidFill>
            </a:endParaRPr>
          </a:p>
        </p:txBody>
      </p:sp>
    </p:spTree>
    <p:extLst>
      <p:ext uri="{BB962C8B-B14F-4D97-AF65-F5344CB8AC3E}">
        <p14:creationId xmlns:p14="http://schemas.microsoft.com/office/powerpoint/2010/main" val="2018660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SQL Server 2014 Features and Enhancements</a:t>
            </a:r>
            <a:endParaRPr lang="en-US" dirty="0"/>
          </a:p>
        </p:txBody>
      </p:sp>
      <p:sp>
        <p:nvSpPr>
          <p:cNvPr id="3" name="Text Placeholder 2"/>
          <p:cNvSpPr>
            <a:spLocks noGrp="1"/>
          </p:cNvSpPr>
          <p:nvPr>
            <p:ph type="body" idx="4294967295"/>
          </p:nvPr>
        </p:nvSpPr>
        <p:spPr>
          <a:xfrm>
            <a:off x="419793" y="1219200"/>
            <a:ext cx="8724207" cy="5494338"/>
          </a:xfrm>
        </p:spPr>
        <p:txBody>
          <a:bodyPr>
            <a:normAutofit lnSpcReduction="10000"/>
          </a:bodyPr>
          <a:lstStyle/>
          <a:p>
            <a:r>
              <a:rPr lang="en-US" sz="2400" dirty="0" smtClean="0"/>
              <a:t>Availability</a:t>
            </a:r>
          </a:p>
          <a:p>
            <a:pPr lvl="1"/>
            <a:r>
              <a:rPr lang="en-US" sz="1600" dirty="0" smtClean="0"/>
              <a:t>Increased availability </a:t>
            </a:r>
            <a:r>
              <a:rPr lang="en-US" sz="1600" dirty="0"/>
              <a:t>for Online Index Create and Partition </a:t>
            </a:r>
            <a:r>
              <a:rPr lang="en-US" sz="1600" dirty="0" smtClean="0"/>
              <a:t>Switching</a:t>
            </a:r>
          </a:p>
          <a:p>
            <a:pPr lvl="1"/>
            <a:r>
              <a:rPr lang="en-US" sz="1600" dirty="0"/>
              <a:t>Increased availability of Active </a:t>
            </a:r>
            <a:r>
              <a:rPr lang="en-US" sz="1600" dirty="0" err="1" smtClean="0"/>
              <a:t>Secondaries</a:t>
            </a:r>
            <a:endParaRPr lang="en-US" sz="1600" dirty="0" smtClean="0"/>
          </a:p>
          <a:p>
            <a:pPr lvl="1"/>
            <a:r>
              <a:rPr lang="en-US" sz="1600" dirty="0"/>
              <a:t>SQL Server FCI CSV </a:t>
            </a:r>
            <a:r>
              <a:rPr lang="en-US" sz="1600" dirty="0" smtClean="0"/>
              <a:t>support</a:t>
            </a:r>
            <a:endParaRPr lang="en-US" sz="1600" dirty="0"/>
          </a:p>
          <a:p>
            <a:r>
              <a:rPr lang="en-US" sz="2400" dirty="0" smtClean="0"/>
              <a:t>Recoverability</a:t>
            </a:r>
          </a:p>
          <a:p>
            <a:pPr lvl="1"/>
            <a:r>
              <a:rPr lang="en-US" sz="1600" dirty="0" smtClean="0"/>
              <a:t>Managed Backups</a:t>
            </a:r>
          </a:p>
          <a:p>
            <a:pPr lvl="1"/>
            <a:r>
              <a:rPr lang="en-US" sz="1600" dirty="0"/>
              <a:t>Backup </a:t>
            </a:r>
            <a:r>
              <a:rPr lang="en-US" sz="1600" dirty="0" smtClean="0"/>
              <a:t>Encryption</a:t>
            </a:r>
          </a:p>
          <a:p>
            <a:pPr lvl="1"/>
            <a:r>
              <a:rPr lang="en-US" sz="1600" dirty="0"/>
              <a:t>Backup to Azure tool - Compression and Encryption on earlier </a:t>
            </a:r>
            <a:r>
              <a:rPr lang="en-US" sz="1600" dirty="0" smtClean="0"/>
              <a:t>editions</a:t>
            </a:r>
          </a:p>
          <a:p>
            <a:r>
              <a:rPr lang="en-US" sz="2600" dirty="0" smtClean="0"/>
              <a:t>Performance</a:t>
            </a:r>
            <a:endParaRPr lang="en-US" sz="2600" dirty="0"/>
          </a:p>
          <a:p>
            <a:pPr lvl="1"/>
            <a:r>
              <a:rPr lang="en-US" sz="1600" dirty="0" smtClean="0"/>
              <a:t>Buffer Pool Extension</a:t>
            </a:r>
          </a:p>
          <a:p>
            <a:pPr lvl="1"/>
            <a:r>
              <a:rPr lang="en-US" sz="1600" dirty="0" smtClean="0"/>
              <a:t>Resource Governance for IO</a:t>
            </a:r>
          </a:p>
          <a:p>
            <a:pPr lvl="1"/>
            <a:r>
              <a:rPr lang="en-US" sz="1600" dirty="0" smtClean="0"/>
              <a:t>Incremental Statistics</a:t>
            </a:r>
          </a:p>
          <a:p>
            <a:pPr lvl="1"/>
            <a:r>
              <a:rPr lang="en-US" sz="1600" dirty="0" smtClean="0"/>
              <a:t>Cardinality Estimation</a:t>
            </a:r>
          </a:p>
          <a:p>
            <a:pPr lvl="1"/>
            <a:r>
              <a:rPr lang="en-US" sz="1600" dirty="0" smtClean="0"/>
              <a:t>Parallel </a:t>
            </a:r>
            <a:r>
              <a:rPr lang="en-US" sz="1600" dirty="0"/>
              <a:t>Select </a:t>
            </a:r>
            <a:r>
              <a:rPr lang="en-US" sz="1600" dirty="0" smtClean="0"/>
              <a:t>into</a:t>
            </a:r>
            <a:endParaRPr lang="en-US" sz="1600" dirty="0"/>
          </a:p>
          <a:p>
            <a:pPr lvl="1"/>
            <a:r>
              <a:rPr lang="en-US" sz="1600" dirty="0" smtClean="0"/>
              <a:t>In-Memory </a:t>
            </a:r>
            <a:r>
              <a:rPr lang="en-US" sz="1600" dirty="0"/>
              <a:t>Columnstore for Data Warehousing - Archival Compression </a:t>
            </a:r>
          </a:p>
          <a:p>
            <a:pPr lvl="1"/>
            <a:r>
              <a:rPr lang="en-US" sz="1600" dirty="0"/>
              <a:t>Delayed </a:t>
            </a:r>
            <a:r>
              <a:rPr lang="en-US" sz="1600" dirty="0" smtClean="0"/>
              <a:t>Durability</a:t>
            </a:r>
          </a:p>
          <a:p>
            <a:r>
              <a:rPr lang="en-US" sz="2200" dirty="0"/>
              <a:t>New Features in Standard Edition!</a:t>
            </a:r>
          </a:p>
          <a:p>
            <a:pPr lvl="1"/>
            <a:endParaRPr lang="en-US" sz="2000" dirty="0"/>
          </a:p>
          <a:p>
            <a:pPr marL="0" indent="0">
              <a:buNone/>
            </a:pPr>
            <a:endParaRPr lang="en-US" dirty="0" smtClean="0"/>
          </a:p>
          <a:p>
            <a:endParaRPr lang="en-US" dirty="0"/>
          </a:p>
        </p:txBody>
      </p:sp>
    </p:spTree>
    <p:extLst>
      <p:ext uri="{BB962C8B-B14F-4D97-AF65-F5344CB8AC3E}">
        <p14:creationId xmlns:p14="http://schemas.microsoft.com/office/powerpoint/2010/main" val="1699666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960378" y="2992892"/>
            <a:ext cx="1919968" cy="483398"/>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srgbClr val="FFFFFF"/>
                </a:solidFill>
                <a:latin typeface="Segoe UI Light" pitchFamily="34" charset="0"/>
              </a:rPr>
              <a:t>SQL Server integration</a:t>
            </a:r>
            <a:endParaRPr lang="en-US" sz="1324" dirty="0">
              <a:solidFill>
                <a:srgbClr val="FFFFFF"/>
              </a:solidFill>
              <a:latin typeface="Segoe UI Light" pitchFamily="34" charset="0"/>
            </a:endParaRPr>
          </a:p>
        </p:txBody>
      </p:sp>
      <p:sp>
        <p:nvSpPr>
          <p:cNvPr id="10" name="Rectangle 9"/>
          <p:cNvSpPr/>
          <p:nvPr/>
        </p:nvSpPr>
        <p:spPr>
          <a:xfrm>
            <a:off x="6960378" y="3490864"/>
            <a:ext cx="1919968" cy="11928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22" indent="-171422" defTabSz="457124">
              <a:buFont typeface="Arial" pitchFamily="34" charset="0"/>
              <a:buChar char="•"/>
            </a:pPr>
            <a:r>
              <a:rPr lang="en-US" sz="1029" b="1" dirty="0">
                <a:solidFill>
                  <a:srgbClr val="505050"/>
                </a:solidFill>
                <a:latin typeface="Segoe UI Light" pitchFamily="34" charset="0"/>
              </a:rPr>
              <a:t>Same manageability, administration, and development experience</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Integrated queries and transactions</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Integrated HA and backup/restore</a:t>
            </a:r>
            <a:endParaRPr lang="en-US" sz="1029" dirty="0">
              <a:solidFill>
                <a:srgbClr val="505050"/>
              </a:solidFill>
              <a:latin typeface="Segoe UI Light" pitchFamily="34" charset="0"/>
            </a:endParaRPr>
          </a:p>
        </p:txBody>
      </p:sp>
      <p:sp>
        <p:nvSpPr>
          <p:cNvPr id="11" name="Rectangle 10"/>
          <p:cNvSpPr/>
          <p:nvPr/>
        </p:nvSpPr>
        <p:spPr>
          <a:xfrm>
            <a:off x="598254" y="2992888"/>
            <a:ext cx="1919968" cy="483398"/>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srgbClr val="FFFFFF"/>
                </a:solidFill>
                <a:latin typeface="Segoe UI Light" pitchFamily="34" charset="0"/>
              </a:rPr>
              <a:t>Main-memory optimized</a:t>
            </a:r>
            <a:endParaRPr lang="en-US" sz="1324" dirty="0">
              <a:solidFill>
                <a:srgbClr val="FFFFFF"/>
              </a:solidFill>
              <a:latin typeface="Segoe UI Light" pitchFamily="34" charset="0"/>
            </a:endParaRPr>
          </a:p>
        </p:txBody>
      </p:sp>
      <p:sp>
        <p:nvSpPr>
          <p:cNvPr id="12" name="Rectangle 11"/>
          <p:cNvSpPr/>
          <p:nvPr/>
        </p:nvSpPr>
        <p:spPr>
          <a:xfrm>
            <a:off x="592994" y="3490867"/>
            <a:ext cx="1919968" cy="11928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22" indent="-171422" defTabSz="457124">
              <a:buFont typeface="Arial" pitchFamily="34" charset="0"/>
              <a:buChar char="•"/>
            </a:pPr>
            <a:r>
              <a:rPr lang="en-US" sz="1029" b="1" dirty="0">
                <a:solidFill>
                  <a:srgbClr val="505050"/>
                </a:solidFill>
                <a:latin typeface="Segoe UI Light" pitchFamily="34" charset="0"/>
              </a:rPr>
              <a:t>Optimized for in-memory data</a:t>
            </a:r>
          </a:p>
          <a:p>
            <a:pPr marL="171422" indent="-171422" defTabSz="457124">
              <a:buFont typeface="Arial" pitchFamily="34" charset="0"/>
              <a:buChar char="•"/>
            </a:pPr>
            <a:r>
              <a:rPr lang="en-US" sz="1029" b="1" dirty="0">
                <a:solidFill>
                  <a:srgbClr val="505050"/>
                </a:solidFill>
                <a:latin typeface="Segoe UI Light" pitchFamily="34" charset="0"/>
              </a:rPr>
              <a:t>Indexes (hash and range) exist only in memory</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No buffer pool</a:t>
            </a:r>
          </a:p>
          <a:p>
            <a:pPr marL="171422" indent="-171422" defTabSz="457124">
              <a:buFont typeface="Arial" pitchFamily="34" charset="0"/>
              <a:buChar char="•"/>
            </a:pPr>
            <a:r>
              <a:rPr lang="en-US" sz="1029" b="1" dirty="0">
                <a:solidFill>
                  <a:srgbClr val="505050"/>
                </a:solidFill>
                <a:latin typeface="Segoe UI Light" pitchFamily="34" charset="0"/>
              </a:rPr>
              <a:t>Stream-based storage for durability</a:t>
            </a:r>
            <a:endParaRPr lang="en-US" sz="1029" dirty="0">
              <a:solidFill>
                <a:srgbClr val="505050"/>
              </a:solidFill>
              <a:latin typeface="Segoe UI Light" pitchFamily="34" charset="0"/>
            </a:endParaRPr>
          </a:p>
          <a:p>
            <a:pPr marL="171422" indent="-171422" defTabSz="457124">
              <a:buFont typeface="Arial" pitchFamily="34" charset="0"/>
              <a:buChar char="•"/>
            </a:pPr>
            <a:endParaRPr lang="en-US" sz="1029" dirty="0">
              <a:solidFill>
                <a:srgbClr val="505050"/>
              </a:solidFill>
              <a:latin typeface="Segoe UI Light" pitchFamily="34" charset="0"/>
            </a:endParaRPr>
          </a:p>
        </p:txBody>
      </p:sp>
      <p:sp>
        <p:nvSpPr>
          <p:cNvPr id="13" name="Rectangle 12"/>
          <p:cNvSpPr/>
          <p:nvPr/>
        </p:nvSpPr>
        <p:spPr>
          <a:xfrm>
            <a:off x="2652034" y="2992888"/>
            <a:ext cx="1919968" cy="483398"/>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srgbClr val="FFFFFF"/>
                </a:solidFill>
                <a:latin typeface="Segoe UI Light" pitchFamily="34" charset="0"/>
              </a:rPr>
              <a:t>High concurrency</a:t>
            </a:r>
            <a:endParaRPr lang="en-US" sz="1324" dirty="0">
              <a:solidFill>
                <a:srgbClr val="FFFFFF"/>
              </a:solidFill>
              <a:latin typeface="Segoe UI Light" pitchFamily="34" charset="0"/>
            </a:endParaRPr>
          </a:p>
        </p:txBody>
      </p:sp>
      <p:sp>
        <p:nvSpPr>
          <p:cNvPr id="14" name="Rectangle 13"/>
          <p:cNvSpPr/>
          <p:nvPr/>
        </p:nvSpPr>
        <p:spPr>
          <a:xfrm>
            <a:off x="2652034" y="3490861"/>
            <a:ext cx="1919968" cy="11928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22" indent="-171422" defTabSz="457124">
              <a:buFont typeface="Arial" pitchFamily="34" charset="0"/>
              <a:buChar char="•"/>
            </a:pPr>
            <a:r>
              <a:rPr lang="en-US" sz="1029" b="1" dirty="0">
                <a:solidFill>
                  <a:srgbClr val="505050"/>
                </a:solidFill>
                <a:latin typeface="Segoe UI Light" pitchFamily="34" charset="0"/>
              </a:rPr>
              <a:t>Multiversion optimistic concurrency control with full ACID support</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Core engine uses lock-free algorithms</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No lock manager, latches, or spinlocks</a:t>
            </a:r>
            <a:endParaRPr lang="en-US" sz="1029" dirty="0">
              <a:solidFill>
                <a:srgbClr val="505050"/>
              </a:solidFill>
              <a:latin typeface="Segoe UI Light" pitchFamily="34" charset="0"/>
            </a:endParaRPr>
          </a:p>
        </p:txBody>
      </p:sp>
      <p:sp>
        <p:nvSpPr>
          <p:cNvPr id="15" name="Rectangle 14"/>
          <p:cNvSpPr/>
          <p:nvPr/>
        </p:nvSpPr>
        <p:spPr>
          <a:xfrm>
            <a:off x="4804448" y="2992888"/>
            <a:ext cx="1919968" cy="483398"/>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srgbClr val="FFFFFF"/>
                </a:solidFill>
                <a:latin typeface="Segoe UI Light" pitchFamily="34" charset="0"/>
              </a:rPr>
              <a:t>T-SQL compiled to machine code</a:t>
            </a:r>
            <a:endParaRPr lang="en-US" sz="1324" dirty="0">
              <a:solidFill>
                <a:srgbClr val="FFFFFF"/>
              </a:solidFill>
              <a:latin typeface="Segoe UI Light" pitchFamily="34" charset="0"/>
            </a:endParaRPr>
          </a:p>
        </p:txBody>
      </p:sp>
      <p:sp>
        <p:nvSpPr>
          <p:cNvPr id="16" name="Rectangle 15"/>
          <p:cNvSpPr/>
          <p:nvPr/>
        </p:nvSpPr>
        <p:spPr>
          <a:xfrm>
            <a:off x="4804448" y="3490864"/>
            <a:ext cx="1919968" cy="11928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22" indent="-171422" defTabSz="457124">
              <a:buFont typeface="Arial" pitchFamily="34" charset="0"/>
              <a:buChar char="•"/>
            </a:pPr>
            <a:r>
              <a:rPr lang="en-US" sz="1029" b="1" dirty="0">
                <a:solidFill>
                  <a:srgbClr val="505050"/>
                </a:solidFill>
                <a:latin typeface="Segoe UI Light" pitchFamily="34" charset="0"/>
              </a:rPr>
              <a:t>T-SQL compiled to machine code via C code generator and Visual C compiler</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Invoking a procedure is just a DLL entry-point</a:t>
            </a:r>
            <a:endParaRPr lang="en-US" sz="1029" dirty="0">
              <a:solidFill>
                <a:srgbClr val="505050"/>
              </a:solidFill>
              <a:latin typeface="Segoe UI Light" pitchFamily="34" charset="0"/>
            </a:endParaRPr>
          </a:p>
          <a:p>
            <a:pPr marL="171422" indent="-171422" defTabSz="457124">
              <a:buFont typeface="Arial" pitchFamily="34" charset="0"/>
              <a:buChar char="•"/>
            </a:pPr>
            <a:r>
              <a:rPr lang="en-US" sz="1029" b="1" dirty="0">
                <a:solidFill>
                  <a:srgbClr val="505050"/>
                </a:solidFill>
                <a:latin typeface="Segoe UI Light" pitchFamily="34" charset="0"/>
              </a:rPr>
              <a:t>Aggressive optimizations at compile time</a:t>
            </a:r>
            <a:endParaRPr lang="en-US" sz="1029" dirty="0">
              <a:solidFill>
                <a:srgbClr val="505050"/>
              </a:solidFill>
              <a:latin typeface="Segoe UI Light" pitchFamily="34" charset="0"/>
            </a:endParaRPr>
          </a:p>
        </p:txBody>
      </p:sp>
      <p:sp>
        <p:nvSpPr>
          <p:cNvPr id="17" name="Rectangle 16"/>
          <p:cNvSpPr/>
          <p:nvPr/>
        </p:nvSpPr>
        <p:spPr>
          <a:xfrm>
            <a:off x="592994" y="5210128"/>
            <a:ext cx="1919968" cy="51271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029" b="1" dirty="0">
                <a:solidFill>
                  <a:srgbClr val="505050"/>
                </a:solidFill>
                <a:latin typeface="Segoe UI Light" pitchFamily="34" charset="0"/>
              </a:rPr>
              <a:t>Steadily declining memory price, NVRAM</a:t>
            </a:r>
            <a:endParaRPr lang="en-US" sz="1029" dirty="0">
              <a:solidFill>
                <a:srgbClr val="505050"/>
              </a:solidFill>
              <a:latin typeface="Segoe UI Light" pitchFamily="34" charset="0"/>
            </a:endParaRPr>
          </a:p>
        </p:txBody>
      </p:sp>
      <p:sp>
        <p:nvSpPr>
          <p:cNvPr id="18" name="Rectangle 17"/>
          <p:cNvSpPr/>
          <p:nvPr/>
        </p:nvSpPr>
        <p:spPr>
          <a:xfrm>
            <a:off x="2650808" y="5216657"/>
            <a:ext cx="1919968" cy="51271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029" b="1" dirty="0">
                <a:solidFill>
                  <a:srgbClr val="505050"/>
                </a:solidFill>
                <a:latin typeface="Segoe UI Light" pitchFamily="34" charset="0"/>
              </a:rPr>
              <a:t>Many-core processors</a:t>
            </a:r>
            <a:endParaRPr lang="en-US" sz="1029" dirty="0">
              <a:solidFill>
                <a:srgbClr val="505050"/>
              </a:solidFill>
              <a:latin typeface="Segoe UI Light" pitchFamily="34" charset="0"/>
            </a:endParaRPr>
          </a:p>
        </p:txBody>
      </p:sp>
      <p:sp>
        <p:nvSpPr>
          <p:cNvPr id="19" name="Rectangle 18"/>
          <p:cNvSpPr/>
          <p:nvPr/>
        </p:nvSpPr>
        <p:spPr>
          <a:xfrm>
            <a:off x="4804448" y="5210128"/>
            <a:ext cx="1919968" cy="51271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029" b="1" dirty="0">
                <a:solidFill>
                  <a:srgbClr val="505050"/>
                </a:solidFill>
                <a:latin typeface="Segoe UI Light" pitchFamily="34" charset="0"/>
              </a:rPr>
              <a:t>Stalling CPU clock rate</a:t>
            </a:r>
            <a:endParaRPr lang="en-US" sz="1029" dirty="0">
              <a:solidFill>
                <a:srgbClr val="505050"/>
              </a:solidFill>
              <a:latin typeface="Segoe UI Light" pitchFamily="34" charset="0"/>
            </a:endParaRPr>
          </a:p>
        </p:txBody>
      </p:sp>
      <p:sp>
        <p:nvSpPr>
          <p:cNvPr id="22" name="Rectangle 21"/>
          <p:cNvSpPr/>
          <p:nvPr/>
        </p:nvSpPr>
        <p:spPr>
          <a:xfrm>
            <a:off x="6960378" y="5210128"/>
            <a:ext cx="1919968" cy="51271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24"/>
            <a:r>
              <a:rPr lang="en-US" sz="1029" b="1" dirty="0">
                <a:solidFill>
                  <a:srgbClr val="505050"/>
                </a:solidFill>
                <a:latin typeface="Segoe UI Light" pitchFamily="34" charset="0"/>
              </a:rPr>
              <a:t>TCO</a:t>
            </a:r>
            <a:endParaRPr lang="en-US" sz="1029" dirty="0">
              <a:solidFill>
                <a:srgbClr val="505050"/>
              </a:solidFill>
              <a:latin typeface="Segoe UI Light" pitchFamily="34" charset="0"/>
            </a:endParaRPr>
          </a:p>
        </p:txBody>
      </p:sp>
      <p:sp>
        <p:nvSpPr>
          <p:cNvPr id="26" name="TextBox 25"/>
          <p:cNvSpPr txBox="1"/>
          <p:nvPr/>
        </p:nvSpPr>
        <p:spPr>
          <a:xfrm>
            <a:off x="592995" y="4876376"/>
            <a:ext cx="6171941" cy="296107"/>
          </a:xfrm>
          <a:prstGeom prst="rect">
            <a:avLst/>
          </a:prstGeom>
          <a:solidFill>
            <a:schemeClr val="tx2"/>
          </a:solidFill>
          <a:effectLst/>
        </p:spPr>
        <p:txBody>
          <a:bodyPr wrap="square" rtlCol="0">
            <a:spAutoFit/>
          </a:bodyPr>
          <a:lstStyle/>
          <a:p>
            <a:pPr algn="ctr" defTabSz="457124"/>
            <a:r>
              <a:rPr lang="en-US" sz="1324" b="1" dirty="0">
                <a:solidFill>
                  <a:prstClr val="white"/>
                </a:solidFill>
                <a:latin typeface="Segoe UI Light" pitchFamily="34" charset="0"/>
              </a:rPr>
              <a:t>Hardware trends</a:t>
            </a:r>
            <a:endParaRPr lang="en-US" sz="1324" dirty="0">
              <a:solidFill>
                <a:prstClr val="white"/>
              </a:solidFill>
              <a:latin typeface="Segoe UI Light" pitchFamily="34" charset="0"/>
            </a:endParaRPr>
          </a:p>
        </p:txBody>
      </p:sp>
      <p:sp>
        <p:nvSpPr>
          <p:cNvPr id="27" name="TextBox 26"/>
          <p:cNvSpPr txBox="1"/>
          <p:nvPr/>
        </p:nvSpPr>
        <p:spPr>
          <a:xfrm>
            <a:off x="6960381" y="4871185"/>
            <a:ext cx="1919969" cy="296107"/>
          </a:xfrm>
          <a:prstGeom prst="rect">
            <a:avLst/>
          </a:prstGeom>
          <a:solidFill>
            <a:schemeClr val="tx2"/>
          </a:solidFill>
          <a:effectLst/>
        </p:spPr>
        <p:txBody>
          <a:bodyPr wrap="square" rtlCol="0">
            <a:spAutoFit/>
          </a:bodyPr>
          <a:lstStyle/>
          <a:p>
            <a:pPr algn="ctr" defTabSz="457124"/>
            <a:r>
              <a:rPr lang="en-US" sz="1324" b="1" dirty="0">
                <a:solidFill>
                  <a:prstClr val="white"/>
                </a:solidFill>
                <a:latin typeface="Segoe UI Light" pitchFamily="34" charset="0"/>
              </a:rPr>
              <a:t>Business</a:t>
            </a:r>
            <a:endParaRPr lang="en-US" sz="1324" dirty="0">
              <a:solidFill>
                <a:prstClr val="white"/>
              </a:solidFill>
              <a:latin typeface="Segoe UI Light" pitchFamily="34" charset="0"/>
            </a:endParaRPr>
          </a:p>
        </p:txBody>
      </p:sp>
      <p:sp>
        <p:nvSpPr>
          <p:cNvPr id="21" name="Rectangle 20"/>
          <p:cNvSpPr/>
          <p:nvPr/>
        </p:nvSpPr>
        <p:spPr>
          <a:xfrm>
            <a:off x="6960378" y="2078510"/>
            <a:ext cx="1919968" cy="7217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prstClr val="white"/>
                </a:solidFill>
                <a:latin typeface="Segoe UI Light" pitchFamily="34" charset="0"/>
              </a:rPr>
              <a:t>Hybrid engine and integrated experience</a:t>
            </a:r>
          </a:p>
        </p:txBody>
      </p:sp>
      <p:sp>
        <p:nvSpPr>
          <p:cNvPr id="23" name="Rectangle 22"/>
          <p:cNvSpPr/>
          <p:nvPr/>
        </p:nvSpPr>
        <p:spPr>
          <a:xfrm>
            <a:off x="598254" y="2078506"/>
            <a:ext cx="1919968" cy="7217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prstClr val="white"/>
                </a:solidFill>
                <a:latin typeface="Segoe UI Light" pitchFamily="34" charset="0"/>
              </a:rPr>
              <a:t>High-performance data operations</a:t>
            </a:r>
          </a:p>
        </p:txBody>
      </p:sp>
      <p:sp>
        <p:nvSpPr>
          <p:cNvPr id="24" name="Rectangle 23"/>
          <p:cNvSpPr/>
          <p:nvPr/>
        </p:nvSpPr>
        <p:spPr>
          <a:xfrm>
            <a:off x="2652034" y="2078506"/>
            <a:ext cx="1919968" cy="7217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prstClr val="white"/>
                </a:solidFill>
                <a:latin typeface="Segoe UI Light" pitchFamily="34" charset="0"/>
              </a:rPr>
              <a:t>Frictionless scale-up</a:t>
            </a:r>
          </a:p>
        </p:txBody>
      </p:sp>
      <p:sp>
        <p:nvSpPr>
          <p:cNvPr id="25" name="Rectangle 24"/>
          <p:cNvSpPr/>
          <p:nvPr/>
        </p:nvSpPr>
        <p:spPr>
          <a:xfrm>
            <a:off x="4804448" y="2078506"/>
            <a:ext cx="1919968" cy="7217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24"/>
            <a:r>
              <a:rPr lang="en-US" sz="1324" b="1" dirty="0">
                <a:solidFill>
                  <a:prstClr val="white"/>
                </a:solidFill>
                <a:latin typeface="Segoe UI Light" pitchFamily="34" charset="0"/>
              </a:rPr>
              <a:t>Efficient, business-logic processing</a:t>
            </a:r>
          </a:p>
        </p:txBody>
      </p:sp>
      <p:sp>
        <p:nvSpPr>
          <p:cNvPr id="28" name="Rectangle 27"/>
          <p:cNvSpPr/>
          <p:nvPr/>
        </p:nvSpPr>
        <p:spPr>
          <a:xfrm>
            <a:off x="188013" y="2078505"/>
            <a:ext cx="292259" cy="7600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24"/>
            <a:r>
              <a:rPr lang="en-US" sz="882" dirty="0">
                <a:solidFill>
                  <a:prstClr val="black"/>
                </a:solidFill>
              </a:rPr>
              <a:t>Benefits</a:t>
            </a:r>
          </a:p>
        </p:txBody>
      </p:sp>
      <p:sp>
        <p:nvSpPr>
          <p:cNvPr id="30" name="Rectangle 29"/>
          <p:cNvSpPr/>
          <p:nvPr/>
        </p:nvSpPr>
        <p:spPr>
          <a:xfrm>
            <a:off x="191678" y="2992888"/>
            <a:ext cx="288282" cy="169083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24"/>
            <a:r>
              <a:rPr lang="en-US" sz="882" dirty="0">
                <a:solidFill>
                  <a:prstClr val="black"/>
                </a:solidFill>
              </a:rPr>
              <a:t>In-Memory OLTP Tech Pillars</a:t>
            </a:r>
          </a:p>
        </p:txBody>
      </p:sp>
      <p:sp>
        <p:nvSpPr>
          <p:cNvPr id="33" name="Rectangle 32"/>
          <p:cNvSpPr/>
          <p:nvPr/>
        </p:nvSpPr>
        <p:spPr>
          <a:xfrm>
            <a:off x="195653" y="4893848"/>
            <a:ext cx="284308" cy="83552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457124"/>
            <a:r>
              <a:rPr lang="en-US" sz="882" dirty="0">
                <a:solidFill>
                  <a:prstClr val="black"/>
                </a:solidFill>
              </a:rPr>
              <a:t>Drivers</a:t>
            </a:r>
          </a:p>
        </p:txBody>
      </p:sp>
      <p:sp>
        <p:nvSpPr>
          <p:cNvPr id="3" name="Title 2"/>
          <p:cNvSpPr>
            <a:spLocks noGrp="1"/>
          </p:cNvSpPr>
          <p:nvPr>
            <p:ph type="title"/>
          </p:nvPr>
        </p:nvSpPr>
        <p:spPr/>
        <p:txBody>
          <a:bodyPr/>
          <a:lstStyle/>
          <a:p>
            <a:r>
              <a:rPr lang="en-US" dirty="0" smtClean="0"/>
              <a:t>In-memory OLTP architecture</a:t>
            </a:r>
            <a:endParaRPr lang="en-US" dirty="0"/>
          </a:p>
        </p:txBody>
      </p:sp>
    </p:spTree>
    <p:extLst>
      <p:ext uri="{BB962C8B-B14F-4D97-AF65-F5344CB8AC3E}">
        <p14:creationId xmlns:p14="http://schemas.microsoft.com/office/powerpoint/2010/main" val="1625746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Operations in SQL Server 2014</a:t>
            </a:r>
          </a:p>
        </p:txBody>
      </p:sp>
      <p:sp>
        <p:nvSpPr>
          <p:cNvPr id="6" name="TextBox 5"/>
          <p:cNvSpPr txBox="1"/>
          <p:nvPr/>
        </p:nvSpPr>
        <p:spPr>
          <a:xfrm>
            <a:off x="232708" y="1508672"/>
            <a:ext cx="8678585" cy="4408899"/>
          </a:xfrm>
          <a:prstGeom prst="rect">
            <a:avLst/>
          </a:prstGeom>
          <a:noFill/>
        </p:spPr>
        <p:txBody>
          <a:bodyPr wrap="square" rtlCol="0">
            <a:spAutoFit/>
          </a:bodyPr>
          <a:lstStyle/>
          <a:p>
            <a:pPr marL="214293" indent="-214293">
              <a:buFont typeface="Arial" panose="020B0604020202020204" pitchFamily="34" charset="0"/>
              <a:buChar char="•"/>
            </a:pPr>
            <a:r>
              <a:rPr lang="en-US" dirty="0">
                <a:solidFill>
                  <a:schemeClr val="accent1"/>
                </a:solidFill>
              </a:rPr>
              <a:t>Single Partition Online Index rebuild</a:t>
            </a:r>
          </a:p>
          <a:p>
            <a:pPr lvl="1"/>
            <a:r>
              <a:rPr lang="en-US" sz="1350" dirty="0"/>
              <a:t>Rebuild an index online for individual partitions – partition remains available</a:t>
            </a:r>
          </a:p>
          <a:p>
            <a:pPr lvl="2"/>
            <a:r>
              <a:rPr lang="en-US" sz="1350" dirty="0"/>
              <a:t>Optimizes availability, CPU, memory, disk space</a:t>
            </a:r>
          </a:p>
          <a:p>
            <a:pPr lvl="2"/>
            <a:endParaRPr lang="en-US" sz="1350" dirty="0"/>
          </a:p>
          <a:p>
            <a:pPr marL="257152" indent="-257152">
              <a:buFont typeface="Arial" panose="020B0604020202020204" pitchFamily="34" charset="0"/>
              <a:buChar char="•"/>
            </a:pPr>
            <a:r>
              <a:rPr lang="en-US" dirty="0">
                <a:solidFill>
                  <a:schemeClr val="accent1"/>
                </a:solidFill>
              </a:rPr>
              <a:t>Managing Lock Priority - for table partition SWITCH and Online Index Rebuild</a:t>
            </a:r>
          </a:p>
          <a:p>
            <a:pPr marL="600021" lvl="1" indent="-257152">
              <a:buFont typeface="Arial" panose="020B0604020202020204" pitchFamily="34" charset="0"/>
              <a:buChar char="•"/>
            </a:pPr>
            <a:r>
              <a:rPr lang="en-US" dirty="0"/>
              <a:t>Manage the Schema-Modification lock for partition SWITCH </a:t>
            </a:r>
          </a:p>
          <a:p>
            <a:pPr marL="600021" lvl="1" indent="-257152">
              <a:buFont typeface="Arial" panose="020B0604020202020204" pitchFamily="34" charset="0"/>
              <a:buChar char="•"/>
            </a:pPr>
            <a:r>
              <a:rPr lang="en-US" dirty="0"/>
              <a:t>Manage the Shared and Schema-Modification lock for Online Index Rebuild</a:t>
            </a:r>
          </a:p>
          <a:p>
            <a:pPr lvl="1"/>
            <a:r>
              <a:rPr lang="en-US" dirty="0"/>
              <a:t>Three manageability options for DDL:</a:t>
            </a:r>
          </a:p>
          <a:p>
            <a:pPr lvl="1"/>
            <a:endParaRPr lang="en-US" dirty="0"/>
          </a:p>
          <a:p>
            <a:pPr lvl="1"/>
            <a:endParaRPr lang="en-US" dirty="0"/>
          </a:p>
          <a:p>
            <a:pPr lvl="1"/>
            <a:endParaRPr lang="en-US" dirty="0"/>
          </a:p>
          <a:p>
            <a:pPr lvl="1"/>
            <a:endParaRPr lang="en-US" dirty="0"/>
          </a:p>
          <a:p>
            <a:pPr lvl="1"/>
            <a:endParaRPr lang="en-US" dirty="0"/>
          </a:p>
          <a:p>
            <a:endParaRPr lang="en-US" dirty="0"/>
          </a:p>
          <a:p>
            <a:r>
              <a:rPr lang="en-US" sz="1500" dirty="0" smtClean="0"/>
              <a:t>**If</a:t>
            </a:r>
            <a:r>
              <a:rPr lang="en-US" sz="1500" dirty="0"/>
              <a:t>, during wait times there are no blocking activities the operation will execute immediately.</a:t>
            </a:r>
          </a:p>
          <a:p>
            <a:endParaRPr lang="en-US" sz="1350" dirty="0"/>
          </a:p>
          <a:p>
            <a:endParaRPr lang="en-US" sz="1350" dirty="0"/>
          </a:p>
        </p:txBody>
      </p:sp>
      <p:pic>
        <p:nvPicPr>
          <p:cNvPr id="7" name="Picture 6"/>
          <p:cNvPicPr>
            <a:picLocks noChangeAspect="1"/>
          </p:cNvPicPr>
          <p:nvPr/>
        </p:nvPicPr>
        <p:blipFill>
          <a:blip r:embed="rId2"/>
          <a:stretch>
            <a:fillRect/>
          </a:stretch>
        </p:blipFill>
        <p:spPr>
          <a:xfrm>
            <a:off x="570813" y="3580525"/>
            <a:ext cx="6944485" cy="1325807"/>
          </a:xfrm>
          <a:prstGeom prst="rect">
            <a:avLst/>
          </a:prstGeom>
        </p:spPr>
      </p:pic>
      <p:sp>
        <p:nvSpPr>
          <p:cNvPr id="3" name="TextBox 2"/>
          <p:cNvSpPr txBox="1"/>
          <p:nvPr/>
        </p:nvSpPr>
        <p:spPr>
          <a:xfrm>
            <a:off x="2506993" y="5732905"/>
            <a:ext cx="3147785" cy="369332"/>
          </a:xfrm>
          <a:prstGeom prst="rect">
            <a:avLst/>
          </a:prstGeom>
          <a:noFill/>
        </p:spPr>
        <p:txBody>
          <a:bodyPr wrap="none" rtlCol="0">
            <a:spAutoFit/>
          </a:bodyPr>
          <a:lstStyle/>
          <a:p>
            <a:r>
              <a:rPr lang="pl-PL" b="1" dirty="0" smtClean="0"/>
              <a:t>Paweł </a:t>
            </a:r>
            <a:r>
              <a:rPr lang="pl-PL" b="1" dirty="0" err="1" smtClean="0"/>
              <a:t>Potasiński</a:t>
            </a:r>
            <a:r>
              <a:rPr lang="pl-PL" b="1" dirty="0" smtClean="0"/>
              <a:t> – dziś już była</a:t>
            </a:r>
            <a:endParaRPr lang="pl-PL" b="1" dirty="0"/>
          </a:p>
        </p:txBody>
      </p:sp>
    </p:spTree>
    <p:extLst>
      <p:ext uri="{BB962C8B-B14F-4D97-AF65-F5344CB8AC3E}">
        <p14:creationId xmlns:p14="http://schemas.microsoft.com/office/powerpoint/2010/main" val="358878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2660</TotalTime>
  <Words>3261</Words>
  <Application>Microsoft Office PowerPoint</Application>
  <PresentationFormat>On-screen Show (4:3)</PresentationFormat>
  <Paragraphs>601</Paragraphs>
  <Slides>46</Slides>
  <Notes>19</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SimSun</vt:lpstr>
      <vt:lpstr>Arial</vt:lpstr>
      <vt:lpstr>Calibri</vt:lpstr>
      <vt:lpstr>Calibri Light</vt:lpstr>
      <vt:lpstr>Cambria</vt:lpstr>
      <vt:lpstr>Consolas</vt:lpstr>
      <vt:lpstr>Courier New</vt:lpstr>
      <vt:lpstr>Mangal</vt:lpstr>
      <vt:lpstr>Segoe UI</vt:lpstr>
      <vt:lpstr>Segoe UI Light</vt:lpstr>
      <vt:lpstr>Times New Roman</vt:lpstr>
      <vt:lpstr>Verdana</vt:lpstr>
      <vt:lpstr>Wingdings</vt:lpstr>
      <vt:lpstr>Office Theme</vt:lpstr>
      <vt:lpstr>NASI SPONSORZY I PARTNERZY</vt:lpstr>
      <vt:lpstr>SQL Server 2014 to nie tylko In-Memory</vt:lpstr>
      <vt:lpstr>Agenda</vt:lpstr>
      <vt:lpstr>Tomek i Łukasz</vt:lpstr>
      <vt:lpstr>15 years of innovation for BI</vt:lpstr>
      <vt:lpstr>PowerBi i SQL Day 2014</vt:lpstr>
      <vt:lpstr>SQL Server 2014 Features and Enhancements</vt:lpstr>
      <vt:lpstr>In-memory OLTP architecture</vt:lpstr>
      <vt:lpstr>Online Operations in SQL Server 2014</vt:lpstr>
      <vt:lpstr>In-memory in the data warehouse Data stored row-wise: Heaps, b-trees, key-value</vt:lpstr>
      <vt:lpstr>Updatable columnstore index</vt:lpstr>
      <vt:lpstr>Resource pools </vt:lpstr>
      <vt:lpstr>Delayed Durability in SQL Server 2014</vt:lpstr>
      <vt:lpstr>Incremental Statistics</vt:lpstr>
      <vt:lpstr>New CE (Cardinality Estimation)</vt:lpstr>
      <vt:lpstr>Parallel select into</vt:lpstr>
      <vt:lpstr>Increased Readable Secondary Availability</vt:lpstr>
      <vt:lpstr>PowerPoint Presentation</vt:lpstr>
      <vt:lpstr>Availability Groups Readable secondaries</vt:lpstr>
      <vt:lpstr>Migracja baz danych SQL Server do VM</vt:lpstr>
      <vt:lpstr>Wdrożenie baz danych SQL Server do Windows Azure VM</vt:lpstr>
      <vt:lpstr>Hybrydowe rozwiązania z chmurą</vt:lpstr>
      <vt:lpstr>Typowa konfiguracja</vt:lpstr>
      <vt:lpstr>Definicje indeksów inline</vt:lpstr>
      <vt:lpstr>DEMO – indeksy inline</vt:lpstr>
      <vt:lpstr>Nowe uprawnienia</vt:lpstr>
      <vt:lpstr>DEMO - Uprawnienia</vt:lpstr>
      <vt:lpstr>Szyfrowanie kopii zapasowych</vt:lpstr>
      <vt:lpstr>Szyfrowanie kopii zapasowych SKŁADNIA</vt:lpstr>
      <vt:lpstr>Szyfrowanie kopii zapasowych ZMIANY W WIDOKACH SYSTEMOWYCH</vt:lpstr>
      <vt:lpstr>Szyfrowanie kopii zapasowych DODATKOWE INFO</vt:lpstr>
      <vt:lpstr>DEMO - Szyfrowanie kopii zapasowych</vt:lpstr>
      <vt:lpstr>Buffer Pool Extension</vt:lpstr>
      <vt:lpstr>Buffer Pool Extension  SKŁADNIA</vt:lpstr>
      <vt:lpstr>DEMO - BPE</vt:lpstr>
      <vt:lpstr>Backup w Windows Azure</vt:lpstr>
      <vt:lpstr>Backup to Windows Azure</vt:lpstr>
      <vt:lpstr>Backup to Windows Azure</vt:lpstr>
      <vt:lpstr>Backup to Windows Azure Tool </vt:lpstr>
      <vt:lpstr>Zarządzalny backup do Azure </vt:lpstr>
      <vt:lpstr>SQL Server data and log files w Windows Azure storage</vt:lpstr>
      <vt:lpstr>SQL Server data and log files w Windows Azure storage</vt:lpstr>
      <vt:lpstr>Nowości w Standard Edition</vt:lpstr>
      <vt:lpstr>Podsumowanie</vt:lpstr>
      <vt:lpstr>Podsumowanie – SQL Server 2014 Cumulative Update 1</vt:lpstr>
      <vt:lpstr>NASI SPONSORZY I PARTNERZY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Kobierzewski</dc:creator>
  <cp:lastModifiedBy>Łukasz Grala</cp:lastModifiedBy>
  <cp:revision>111</cp:revision>
  <dcterms:created xsi:type="dcterms:W3CDTF">2011-11-24T02:19:03Z</dcterms:created>
  <dcterms:modified xsi:type="dcterms:W3CDTF">2014-04-29T09:20:56Z</dcterms:modified>
</cp:coreProperties>
</file>